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4"/>
  </p:sldMasterIdLst>
  <p:notesMasterIdLst>
    <p:notesMasterId r:id="rId33"/>
  </p:notesMasterIdLst>
  <p:sldIdLst>
    <p:sldId id="259" r:id="rId5"/>
    <p:sldId id="3851" r:id="rId6"/>
    <p:sldId id="3848" r:id="rId7"/>
    <p:sldId id="3854" r:id="rId8"/>
    <p:sldId id="3850" r:id="rId9"/>
    <p:sldId id="3852" r:id="rId10"/>
    <p:sldId id="278" r:id="rId11"/>
    <p:sldId id="3855" r:id="rId12"/>
    <p:sldId id="3856" r:id="rId13"/>
    <p:sldId id="3839" r:id="rId14"/>
    <p:sldId id="3837" r:id="rId15"/>
    <p:sldId id="3838" r:id="rId16"/>
    <p:sldId id="264" r:id="rId17"/>
    <p:sldId id="3846" r:id="rId18"/>
    <p:sldId id="3845" r:id="rId19"/>
    <p:sldId id="3849" r:id="rId20"/>
    <p:sldId id="3836" r:id="rId21"/>
    <p:sldId id="271" r:id="rId22"/>
    <p:sldId id="276" r:id="rId23"/>
    <p:sldId id="277" r:id="rId24"/>
    <p:sldId id="279" r:id="rId25"/>
    <p:sldId id="280" r:id="rId26"/>
    <p:sldId id="3844" r:id="rId27"/>
    <p:sldId id="3840" r:id="rId28"/>
    <p:sldId id="268" r:id="rId29"/>
    <p:sldId id="3835" r:id="rId30"/>
    <p:sldId id="2848" r:id="rId31"/>
    <p:sldId id="3833" r:id="rId32"/>
  </p:sldIdLst>
  <p:sldSz cx="9144000" cy="5143500" type="screen16x9"/>
  <p:notesSz cx="6858000" cy="9144000"/>
  <p:embeddedFontLst>
    <p:embeddedFont>
      <p:font typeface="Metric Bold" panose="020B0803030202060203" pitchFamily="34" charset="0"/>
      <p:bold r:id="rId34"/>
    </p:embeddedFont>
    <p:embeddedFont>
      <p:font typeface="Metric Light" panose="020B0303030202060203" pitchFamily="34" charset="0"/>
      <p:regular r:id="rId35"/>
    </p:embeddedFont>
    <p:embeddedFont>
      <p:font typeface="Prompt Light" panose="00000400000000000000" charset="-34"/>
      <p:regular r:id="rId36"/>
      <p:bold r:id="rId37"/>
      <p:italic r:id="rId38"/>
      <p:boldItalic r:id="rId39"/>
    </p:embeddedFont>
    <p:embeddedFont>
      <p:font typeface="Roboto" panose="020B0604020202020204" charset="0"/>
      <p:regular r:id="rId40"/>
      <p:bold r:id="rId41"/>
      <p:italic r:id="rId42"/>
      <p:boldItalic r:id="rId43"/>
    </p:embeddedFont>
    <p:embeddedFont>
      <p:font typeface="Roboto Light" panose="020B0604020202020204" charset="0"/>
      <p:regular r:id="rId44"/>
      <p:bold r:id="rId45"/>
      <p:italic r:id="rId46"/>
      <p:boldItalic r:id="rId47"/>
    </p:embeddedFont>
    <p:embeddedFont>
      <p:font typeface="Tiempos Headline Black" panose="02020A03060303060403" pitchFamily="18" charset="0"/>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CD6"/>
    <a:srgbClr val="00B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701623-6E1E-4161-970C-61A7B9407E48}" v="82" dt="2020-05-20T12:45:05.055"/>
    <p1510:client id="{DF6CC8D9-622F-4DBD-9D17-7D0E36C0D78D}" v="3378" dt="2020-05-15T09:09:56.157"/>
  </p1510:revLst>
</p1510:revInfo>
</file>

<file path=ppt/tableStyles.xml><?xml version="1.0" encoding="utf-8"?>
<a:tblStyleLst xmlns:a="http://schemas.openxmlformats.org/drawingml/2006/main" def="{4CA565C9-A616-439E-9B48-CB4249CCF39A}">
  <a:tblStyle styleId="{4CA565C9-A616-439E-9B48-CB4249CCF3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24E7A8-B09F-4165-8DF1-5001990298CE}"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930E6A76-F03D-4B2D-910C-2527924F30FF}">
      <dgm:prSet phldrT="[Texte]" custT="1"/>
      <dgm:spPr>
        <a:solidFill>
          <a:schemeClr val="tx1">
            <a:lumMod val="20000"/>
            <a:lumOff val="80000"/>
          </a:schemeClr>
        </a:solidFill>
      </dgm:spPr>
      <dgm:t>
        <a:bodyPr/>
        <a:lstStyle/>
        <a:p>
          <a:r>
            <a:rPr lang="en-US" sz="1600" b="1" kern="1200" err="1">
              <a:solidFill>
                <a:srgbClr val="000000"/>
              </a:solidFill>
              <a:latin typeface="Roboto" panose="020B0604020202020204" charset="0"/>
              <a:ea typeface="Roboto" panose="020B0604020202020204" charset="0"/>
              <a:cs typeface="Calibri" panose="020F0502020204030204" pitchFamily="34" charset="0"/>
            </a:rPr>
            <a:t>Modèle</a:t>
          </a:r>
          <a:r>
            <a:rPr lang="en-US" sz="1600" b="1" kern="1200">
              <a:solidFill>
                <a:srgbClr val="000000"/>
              </a:solidFill>
              <a:latin typeface="Roboto" panose="020B0604020202020204" charset="0"/>
              <a:ea typeface="Roboto" panose="020B0604020202020204" charset="0"/>
              <a:cs typeface="Calibri" panose="020F0502020204030204" pitchFamily="34" charset="0"/>
            </a:rPr>
            <a:t> </a:t>
          </a:r>
          <a:r>
            <a:rPr lang="en-US" sz="1600" b="1" kern="1200" err="1">
              <a:solidFill>
                <a:srgbClr val="000000"/>
              </a:solidFill>
              <a:latin typeface="Roboto" panose="020B0604020202020204" charset="0"/>
              <a:ea typeface="Roboto" panose="020B0604020202020204" charset="0"/>
              <a:cs typeface="Calibri" panose="020F0502020204030204" pitchFamily="34" charset="0"/>
            </a:rPr>
            <a:t>économique</a:t>
          </a:r>
          <a:endParaRPr lang="en-US" sz="1600" b="1" kern="1200">
            <a:solidFill>
              <a:srgbClr val="000000"/>
            </a:solidFill>
            <a:latin typeface="Roboto" panose="020B0604020202020204" charset="0"/>
            <a:ea typeface="Roboto" panose="020B0604020202020204" charset="0"/>
            <a:cs typeface="Calibri" panose="020F0502020204030204" pitchFamily="34" charset="0"/>
          </a:endParaRPr>
        </a:p>
      </dgm:t>
    </dgm:pt>
    <dgm:pt modelId="{445D27C0-99EE-4DD0-85E3-D72EEC4D8EA7}" type="parTrans" cxnId="{7F3334DC-98C3-4E24-8CB6-A2D793A8D82D}">
      <dgm:prSet/>
      <dgm:spPr/>
      <dgm:t>
        <a:bodyPr/>
        <a:lstStyle/>
        <a:p>
          <a:endParaRPr lang="en-US"/>
        </a:p>
      </dgm:t>
    </dgm:pt>
    <dgm:pt modelId="{8BEB7270-0703-4026-98FF-B1BA1B6AF501}" type="sibTrans" cxnId="{7F3334DC-98C3-4E24-8CB6-A2D793A8D82D}">
      <dgm:prSet/>
      <dgm:spPr/>
      <dgm:t>
        <a:bodyPr/>
        <a:lstStyle/>
        <a:p>
          <a:endParaRPr lang="en-US"/>
        </a:p>
      </dgm:t>
    </dgm:pt>
    <dgm:pt modelId="{C8648B20-305B-4BEC-80C0-D8869D45CEF9}">
      <dgm:prSet phldrT="[Texte]" custT="1"/>
      <dgm:spPr>
        <a:solidFill>
          <a:srgbClr val="00ADD0">
            <a:alpha val="50000"/>
          </a:srgbClr>
        </a:solidFill>
      </dgm:spPr>
      <dgm: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Pourcentage de personnes confinées</a:t>
          </a:r>
          <a:endParaRPr lang="en-US" sz="1100" kern="1200">
            <a:solidFill>
              <a:srgbClr val="263746"/>
            </a:solidFill>
            <a:latin typeface="Roboto" panose="020B0604020202020204" charset="0"/>
            <a:ea typeface="Roboto" panose="020B0604020202020204" charset="0"/>
            <a:cs typeface="+mn-cs"/>
          </a:endParaRPr>
        </a:p>
      </dgm:t>
    </dgm:pt>
    <dgm:pt modelId="{9E401F44-FCFB-4B14-BB49-84A78FBBC5A0}" type="parTrans" cxnId="{0E086311-22BF-402D-815B-C5481C4D5DAC}">
      <dgm:prSet/>
      <dgm:spPr/>
      <dgm:t>
        <a:bodyPr/>
        <a:lstStyle/>
        <a:p>
          <a:endParaRPr lang="en-US"/>
        </a:p>
      </dgm:t>
    </dgm:pt>
    <dgm:pt modelId="{265BDA89-7BAB-47AD-A94A-86ACAA9349F1}" type="sibTrans" cxnId="{0E086311-22BF-402D-815B-C5481C4D5DAC}">
      <dgm:prSet/>
      <dgm:spPr/>
      <dgm:t>
        <a:bodyPr/>
        <a:lstStyle/>
        <a:p>
          <a:endParaRPr lang="en-US"/>
        </a:p>
      </dgm:t>
    </dgm:pt>
    <dgm:pt modelId="{35DC5968-D563-4C44-B472-81BAC73C0050}">
      <dgm:prSet phldrT="[Texte]" custT="1"/>
      <dgm:spPr>
        <a:solidFill>
          <a:srgbClr val="00ADD0">
            <a:alpha val="50000"/>
          </a:srgbClr>
        </a:solidFill>
      </dgm:spPr>
      <dgm: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Fermeture des écoles</a:t>
          </a:r>
          <a:endParaRPr lang="en-US" sz="1100" kern="1200">
            <a:solidFill>
              <a:srgbClr val="263746"/>
            </a:solidFill>
            <a:latin typeface="Roboto" panose="020B0604020202020204" charset="0"/>
            <a:ea typeface="Roboto" panose="020B0604020202020204" charset="0"/>
            <a:cs typeface="+mn-cs"/>
          </a:endParaRPr>
        </a:p>
      </dgm:t>
    </dgm:pt>
    <dgm:pt modelId="{174DC00D-0AA8-4C29-8226-8A17F14545C4}" type="parTrans" cxnId="{2F6250B0-74B9-49F6-AC9B-BF35B84F20F3}">
      <dgm:prSet/>
      <dgm:spPr/>
      <dgm:t>
        <a:bodyPr/>
        <a:lstStyle/>
        <a:p>
          <a:endParaRPr lang="en-US"/>
        </a:p>
      </dgm:t>
    </dgm:pt>
    <dgm:pt modelId="{3446C674-A595-48EE-9D2C-A2B47D2D6E30}" type="sibTrans" cxnId="{2F6250B0-74B9-49F6-AC9B-BF35B84F20F3}">
      <dgm:prSet/>
      <dgm:spPr/>
      <dgm:t>
        <a:bodyPr/>
        <a:lstStyle/>
        <a:p>
          <a:endParaRPr lang="en-US"/>
        </a:p>
      </dgm:t>
    </dgm:pt>
    <dgm:pt modelId="{28735A0D-FBC9-4F84-BEAC-DA45CA6F5ED8}">
      <dgm:prSet phldrT="[Texte]" custT="1"/>
      <dgm:spPr>
        <a:solidFill>
          <a:srgbClr val="00ADD0">
            <a:alpha val="50000"/>
          </a:srgbClr>
        </a:solidFill>
      </dgm:spPr>
      <dgm: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Pourcentage d’ouverture de commerces</a:t>
          </a:r>
          <a:endParaRPr lang="en-US" sz="1100" kern="1200">
            <a:solidFill>
              <a:srgbClr val="263746"/>
            </a:solidFill>
            <a:latin typeface="Roboto" panose="020B0604020202020204" charset="0"/>
            <a:ea typeface="Roboto" panose="020B0604020202020204" charset="0"/>
            <a:cs typeface="+mn-cs"/>
          </a:endParaRPr>
        </a:p>
      </dgm:t>
    </dgm:pt>
    <dgm:pt modelId="{2063D7DA-7336-4127-BB94-8B387FF5DA7B}" type="parTrans" cxnId="{B1679AF2-D9E6-45E0-A239-C36A80E9C314}">
      <dgm:prSet/>
      <dgm:spPr/>
      <dgm:t>
        <a:bodyPr/>
        <a:lstStyle/>
        <a:p>
          <a:endParaRPr lang="en-US"/>
        </a:p>
      </dgm:t>
    </dgm:pt>
    <dgm:pt modelId="{73A6DB97-9CD9-4287-9B02-404250B7A2EA}" type="sibTrans" cxnId="{B1679AF2-D9E6-45E0-A239-C36A80E9C314}">
      <dgm:prSet/>
      <dgm:spPr/>
      <dgm:t>
        <a:bodyPr/>
        <a:lstStyle/>
        <a:p>
          <a:endParaRPr lang="en-US"/>
        </a:p>
      </dgm:t>
    </dgm:pt>
    <dgm:pt modelId="{5B8E7C07-5275-4744-B188-5BA720C4C12B}">
      <dgm:prSet phldrT="[Texte]" custT="1"/>
      <dgm:spPr>
        <a:solidFill>
          <a:srgbClr val="00ADD0">
            <a:alpha val="50000"/>
          </a:srgbClr>
        </a:solidFill>
      </dgm:spPr>
      <dgm: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Durée du déconfinement avant ouverture totale</a:t>
          </a:r>
          <a:endParaRPr lang="en-US" sz="1100" kern="1200">
            <a:solidFill>
              <a:srgbClr val="263746"/>
            </a:solidFill>
            <a:latin typeface="Roboto" panose="020B0604020202020204" charset="0"/>
            <a:ea typeface="Roboto" panose="020B0604020202020204" charset="0"/>
            <a:cs typeface="+mn-cs"/>
          </a:endParaRPr>
        </a:p>
      </dgm:t>
    </dgm:pt>
    <dgm:pt modelId="{39C40716-9EDE-4E4A-9725-97F6278AD867}" type="parTrans" cxnId="{D87EC863-712B-4C93-B879-D5DA77A1878E}">
      <dgm:prSet/>
      <dgm:spPr/>
      <dgm:t>
        <a:bodyPr/>
        <a:lstStyle/>
        <a:p>
          <a:endParaRPr lang="en-US"/>
        </a:p>
      </dgm:t>
    </dgm:pt>
    <dgm:pt modelId="{8BDE7EF3-3A45-43AD-846E-E8406FDBBB40}" type="sibTrans" cxnId="{D87EC863-712B-4C93-B879-D5DA77A1878E}">
      <dgm:prSet/>
      <dgm:spPr/>
      <dgm:t>
        <a:bodyPr/>
        <a:lstStyle/>
        <a:p>
          <a:endParaRPr lang="en-US"/>
        </a:p>
      </dgm:t>
    </dgm:pt>
    <dgm:pt modelId="{2E5E439B-4F5E-4C24-ABC9-032B1094D1F3}">
      <dgm:prSet phldrT="[Texte]" custT="1"/>
      <dgm:spPr>
        <a:solidFill>
          <a:srgbClr val="00ADD0">
            <a:alpha val="50000"/>
          </a:srgbClr>
        </a:solidFill>
      </dgm:spPr>
      <dgm: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Baisse de productivité par secteur (Télétravail, Activité partielle, Garde d’enfants, chômage…)</a:t>
          </a:r>
          <a:endParaRPr lang="en-US" sz="1100" kern="1200">
            <a:solidFill>
              <a:srgbClr val="263746"/>
            </a:solidFill>
            <a:latin typeface="Roboto" panose="020B0604020202020204" charset="0"/>
            <a:ea typeface="Roboto" panose="020B0604020202020204" charset="0"/>
            <a:cs typeface="+mn-cs"/>
          </a:endParaRPr>
        </a:p>
      </dgm:t>
    </dgm:pt>
    <dgm:pt modelId="{405EF302-7280-4466-9C07-9A7345303924}" type="parTrans" cxnId="{D811203D-25C3-41C2-8AF1-F737E9A04A0C}">
      <dgm:prSet/>
      <dgm:spPr/>
      <dgm:t>
        <a:bodyPr/>
        <a:lstStyle/>
        <a:p>
          <a:endParaRPr lang="fr-FR"/>
        </a:p>
      </dgm:t>
    </dgm:pt>
    <dgm:pt modelId="{CCD79F94-F17E-4C23-8A65-EEA6EE0CFFBA}" type="sibTrans" cxnId="{D811203D-25C3-41C2-8AF1-F737E9A04A0C}">
      <dgm:prSet/>
      <dgm:spPr/>
      <dgm:t>
        <a:bodyPr/>
        <a:lstStyle/>
        <a:p>
          <a:endParaRPr lang="fr-FR"/>
        </a:p>
      </dgm:t>
    </dgm:pt>
    <dgm:pt modelId="{5D226955-C218-4822-8DE8-E02609C1FEA0}" type="pres">
      <dgm:prSet presAssocID="{0524E7A8-B09F-4165-8DF1-5001990298CE}" presName="composite" presStyleCnt="0">
        <dgm:presLayoutVars>
          <dgm:chMax val="1"/>
          <dgm:dir/>
          <dgm:resizeHandles val="exact"/>
        </dgm:presLayoutVars>
      </dgm:prSet>
      <dgm:spPr/>
    </dgm:pt>
    <dgm:pt modelId="{5FA2EFE4-CD3D-4EE8-B638-27AF2825FAEA}" type="pres">
      <dgm:prSet presAssocID="{0524E7A8-B09F-4165-8DF1-5001990298CE}" presName="radial" presStyleCnt="0">
        <dgm:presLayoutVars>
          <dgm:animLvl val="ctr"/>
        </dgm:presLayoutVars>
      </dgm:prSet>
      <dgm:spPr/>
    </dgm:pt>
    <dgm:pt modelId="{38D801E5-A9C0-424A-9C8F-AE9864C21230}" type="pres">
      <dgm:prSet presAssocID="{930E6A76-F03D-4B2D-910C-2527924F30FF}" presName="centerShape" presStyleLbl="vennNode1" presStyleIdx="0" presStyleCnt="6"/>
      <dgm:spPr/>
    </dgm:pt>
    <dgm:pt modelId="{AAB8124F-7127-4964-9036-0EEDCD6908BD}" type="pres">
      <dgm:prSet presAssocID="{C8648B20-305B-4BEC-80C0-D8869D45CEF9}" presName="node" presStyleLbl="vennNode1" presStyleIdx="1" presStyleCnt="6" custScaleX="197458" custScaleY="108544" custRadScaleRad="119320" custRadScaleInc="-181485">
        <dgm:presLayoutVars>
          <dgm:bulletEnabled val="1"/>
        </dgm:presLayoutVars>
      </dgm:prSet>
      <dgm:spPr/>
    </dgm:pt>
    <dgm:pt modelId="{732290F5-93EA-40D5-B2EA-5448917EF501}" type="pres">
      <dgm:prSet presAssocID="{35DC5968-D563-4C44-B472-81BAC73C0050}" presName="node" presStyleLbl="vennNode1" presStyleIdx="2" presStyleCnt="6" custScaleX="197458" custScaleY="108544" custRadScaleRad="105661" custRadScaleInc="3295">
        <dgm:presLayoutVars>
          <dgm:bulletEnabled val="1"/>
        </dgm:presLayoutVars>
      </dgm:prSet>
      <dgm:spPr/>
    </dgm:pt>
    <dgm:pt modelId="{F69C5BC3-F635-44AD-87F8-F3AF887C9AB9}" type="pres">
      <dgm:prSet presAssocID="{2E5E439B-4F5E-4C24-ABC9-032B1094D1F3}" presName="node" presStyleLbl="vennNode1" presStyleIdx="3" presStyleCnt="6" custScaleX="197343" custScaleY="108608" custRadScaleRad="100936" custRadScaleInc="-200000">
        <dgm:presLayoutVars>
          <dgm:bulletEnabled val="1"/>
        </dgm:presLayoutVars>
      </dgm:prSet>
      <dgm:spPr/>
    </dgm:pt>
    <dgm:pt modelId="{9C421A1B-36AE-45CA-B45B-6CD614B37954}" type="pres">
      <dgm:prSet presAssocID="{28735A0D-FBC9-4F84-BEAC-DA45CA6F5ED8}" presName="node" presStyleLbl="vennNode1" presStyleIdx="4" presStyleCnt="6" custScaleX="197458" custScaleY="108544" custRadScaleRad="119938" custRadScaleInc="-118039">
        <dgm:presLayoutVars>
          <dgm:bulletEnabled val="1"/>
        </dgm:presLayoutVars>
      </dgm:prSet>
      <dgm:spPr/>
    </dgm:pt>
    <dgm:pt modelId="{26BCAA35-70FF-4A12-8BF8-14526772EAE4}" type="pres">
      <dgm:prSet presAssocID="{5B8E7C07-5275-4744-B188-5BA720C4C12B}" presName="node" presStyleLbl="vennNode1" presStyleIdx="5" presStyleCnt="6" custScaleX="197458" custScaleY="108544" custRadScaleRad="107033" custRadScaleInc="-3580">
        <dgm:presLayoutVars>
          <dgm:bulletEnabled val="1"/>
        </dgm:presLayoutVars>
      </dgm:prSet>
      <dgm:spPr/>
    </dgm:pt>
  </dgm:ptLst>
  <dgm:cxnLst>
    <dgm:cxn modelId="{0E086311-22BF-402D-815B-C5481C4D5DAC}" srcId="{930E6A76-F03D-4B2D-910C-2527924F30FF}" destId="{C8648B20-305B-4BEC-80C0-D8869D45CEF9}" srcOrd="0" destOrd="0" parTransId="{9E401F44-FCFB-4B14-BB49-84A78FBBC5A0}" sibTransId="{265BDA89-7BAB-47AD-A94A-86ACAA9349F1}"/>
    <dgm:cxn modelId="{CE4CEE33-ED67-41CB-A519-2B7F0DFF0991}" type="presOf" srcId="{0524E7A8-B09F-4165-8DF1-5001990298CE}" destId="{5D226955-C218-4822-8DE8-E02609C1FEA0}" srcOrd="0" destOrd="0" presId="urn:microsoft.com/office/officeart/2005/8/layout/radial3"/>
    <dgm:cxn modelId="{D811203D-25C3-41C2-8AF1-F737E9A04A0C}" srcId="{930E6A76-F03D-4B2D-910C-2527924F30FF}" destId="{2E5E439B-4F5E-4C24-ABC9-032B1094D1F3}" srcOrd="2" destOrd="0" parTransId="{405EF302-7280-4466-9C07-9A7345303924}" sibTransId="{CCD79F94-F17E-4C23-8A65-EEA6EE0CFFBA}"/>
    <dgm:cxn modelId="{D87EC863-712B-4C93-B879-D5DA77A1878E}" srcId="{930E6A76-F03D-4B2D-910C-2527924F30FF}" destId="{5B8E7C07-5275-4744-B188-5BA720C4C12B}" srcOrd="4" destOrd="0" parTransId="{39C40716-9EDE-4E4A-9725-97F6278AD867}" sibTransId="{8BDE7EF3-3A45-43AD-846E-E8406FDBBB40}"/>
    <dgm:cxn modelId="{03E2B956-7F8D-45C9-8A5D-C3A8B90D7E86}" type="presOf" srcId="{C8648B20-305B-4BEC-80C0-D8869D45CEF9}" destId="{AAB8124F-7127-4964-9036-0EEDCD6908BD}" srcOrd="0" destOrd="0" presId="urn:microsoft.com/office/officeart/2005/8/layout/radial3"/>
    <dgm:cxn modelId="{F07D6B59-5089-4987-AB2B-6D59E60D3286}" type="presOf" srcId="{35DC5968-D563-4C44-B472-81BAC73C0050}" destId="{732290F5-93EA-40D5-B2EA-5448917EF501}" srcOrd="0" destOrd="0" presId="urn:microsoft.com/office/officeart/2005/8/layout/radial3"/>
    <dgm:cxn modelId="{2F6250B0-74B9-49F6-AC9B-BF35B84F20F3}" srcId="{930E6A76-F03D-4B2D-910C-2527924F30FF}" destId="{35DC5968-D563-4C44-B472-81BAC73C0050}" srcOrd="1" destOrd="0" parTransId="{174DC00D-0AA8-4C29-8226-8A17F14545C4}" sibTransId="{3446C674-A595-48EE-9D2C-A2B47D2D6E30}"/>
    <dgm:cxn modelId="{5ABF0BC0-51D4-47B5-BEC2-43A218C871E0}" type="presOf" srcId="{5B8E7C07-5275-4744-B188-5BA720C4C12B}" destId="{26BCAA35-70FF-4A12-8BF8-14526772EAE4}" srcOrd="0" destOrd="0" presId="urn:microsoft.com/office/officeart/2005/8/layout/radial3"/>
    <dgm:cxn modelId="{829FA5CD-93E5-419E-9AB4-337285926B74}" type="presOf" srcId="{2E5E439B-4F5E-4C24-ABC9-032B1094D1F3}" destId="{F69C5BC3-F635-44AD-87F8-F3AF887C9AB9}" srcOrd="0" destOrd="0" presId="urn:microsoft.com/office/officeart/2005/8/layout/radial3"/>
    <dgm:cxn modelId="{7F3334DC-98C3-4E24-8CB6-A2D793A8D82D}" srcId="{0524E7A8-B09F-4165-8DF1-5001990298CE}" destId="{930E6A76-F03D-4B2D-910C-2527924F30FF}" srcOrd="0" destOrd="0" parTransId="{445D27C0-99EE-4DD0-85E3-D72EEC4D8EA7}" sibTransId="{8BEB7270-0703-4026-98FF-B1BA1B6AF501}"/>
    <dgm:cxn modelId="{AE4418E2-1468-46A2-9C67-7B684463EF9A}" type="presOf" srcId="{930E6A76-F03D-4B2D-910C-2527924F30FF}" destId="{38D801E5-A9C0-424A-9C8F-AE9864C21230}" srcOrd="0" destOrd="0" presId="urn:microsoft.com/office/officeart/2005/8/layout/radial3"/>
    <dgm:cxn modelId="{B1679AF2-D9E6-45E0-A239-C36A80E9C314}" srcId="{930E6A76-F03D-4B2D-910C-2527924F30FF}" destId="{28735A0D-FBC9-4F84-BEAC-DA45CA6F5ED8}" srcOrd="3" destOrd="0" parTransId="{2063D7DA-7336-4127-BB94-8B387FF5DA7B}" sibTransId="{73A6DB97-9CD9-4287-9B02-404250B7A2EA}"/>
    <dgm:cxn modelId="{E95A9EF9-C8E6-4CA2-9D77-26D99A0D0114}" type="presOf" srcId="{28735A0D-FBC9-4F84-BEAC-DA45CA6F5ED8}" destId="{9C421A1B-36AE-45CA-B45B-6CD614B37954}" srcOrd="0" destOrd="0" presId="urn:microsoft.com/office/officeart/2005/8/layout/radial3"/>
    <dgm:cxn modelId="{A13FB3FE-DD0E-45C5-A1FA-04DF7AFB3EB5}" type="presParOf" srcId="{5D226955-C218-4822-8DE8-E02609C1FEA0}" destId="{5FA2EFE4-CD3D-4EE8-B638-27AF2825FAEA}" srcOrd="0" destOrd="0" presId="urn:microsoft.com/office/officeart/2005/8/layout/radial3"/>
    <dgm:cxn modelId="{594F85FF-E114-41AB-A4E4-D40DAA841724}" type="presParOf" srcId="{5FA2EFE4-CD3D-4EE8-B638-27AF2825FAEA}" destId="{38D801E5-A9C0-424A-9C8F-AE9864C21230}" srcOrd="0" destOrd="0" presId="urn:microsoft.com/office/officeart/2005/8/layout/radial3"/>
    <dgm:cxn modelId="{6B611D9E-2774-4ABF-9A79-A9F761833D71}" type="presParOf" srcId="{5FA2EFE4-CD3D-4EE8-B638-27AF2825FAEA}" destId="{AAB8124F-7127-4964-9036-0EEDCD6908BD}" srcOrd="1" destOrd="0" presId="urn:microsoft.com/office/officeart/2005/8/layout/radial3"/>
    <dgm:cxn modelId="{7DF518D4-C2B5-4E04-BD0B-E0B76CEFF523}" type="presParOf" srcId="{5FA2EFE4-CD3D-4EE8-B638-27AF2825FAEA}" destId="{732290F5-93EA-40D5-B2EA-5448917EF501}" srcOrd="2" destOrd="0" presId="urn:microsoft.com/office/officeart/2005/8/layout/radial3"/>
    <dgm:cxn modelId="{CC478CD6-204C-42D0-A32F-BCAA4A18FCC0}" type="presParOf" srcId="{5FA2EFE4-CD3D-4EE8-B638-27AF2825FAEA}" destId="{F69C5BC3-F635-44AD-87F8-F3AF887C9AB9}" srcOrd="3" destOrd="0" presId="urn:microsoft.com/office/officeart/2005/8/layout/radial3"/>
    <dgm:cxn modelId="{AAF85B6D-8CD4-4C8D-9308-F97725FDEA9A}" type="presParOf" srcId="{5FA2EFE4-CD3D-4EE8-B638-27AF2825FAEA}" destId="{9C421A1B-36AE-45CA-B45B-6CD614B37954}" srcOrd="4" destOrd="0" presId="urn:microsoft.com/office/officeart/2005/8/layout/radial3"/>
    <dgm:cxn modelId="{9F31AC5E-93CC-485F-A44A-8E8483EE048B}" type="presParOf" srcId="{5FA2EFE4-CD3D-4EE8-B638-27AF2825FAEA}" destId="{26BCAA35-70FF-4A12-8BF8-14526772EAE4}"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801E5-A9C0-424A-9C8F-AE9864C21230}">
      <dsp:nvSpPr>
        <dsp:cNvPr id="0" name=""/>
        <dsp:cNvSpPr/>
      </dsp:nvSpPr>
      <dsp:spPr>
        <a:xfrm>
          <a:off x="1640224" y="806799"/>
          <a:ext cx="1870574" cy="1870574"/>
        </a:xfrm>
        <a:prstGeom prst="ellipse">
          <a:avLst/>
        </a:prstGeom>
        <a:solidFill>
          <a:schemeClr val="tx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err="1">
              <a:solidFill>
                <a:srgbClr val="000000"/>
              </a:solidFill>
              <a:latin typeface="Roboto" panose="020B0604020202020204" charset="0"/>
              <a:ea typeface="Roboto" panose="020B0604020202020204" charset="0"/>
              <a:cs typeface="Calibri" panose="020F0502020204030204" pitchFamily="34" charset="0"/>
            </a:rPr>
            <a:t>Modèle</a:t>
          </a:r>
          <a:r>
            <a:rPr lang="en-US" sz="1600" b="1" kern="1200">
              <a:solidFill>
                <a:srgbClr val="000000"/>
              </a:solidFill>
              <a:latin typeface="Roboto" panose="020B0604020202020204" charset="0"/>
              <a:ea typeface="Roboto" panose="020B0604020202020204" charset="0"/>
              <a:cs typeface="Calibri" panose="020F0502020204030204" pitchFamily="34" charset="0"/>
            </a:rPr>
            <a:t> </a:t>
          </a:r>
          <a:r>
            <a:rPr lang="en-US" sz="1600" b="1" kern="1200" err="1">
              <a:solidFill>
                <a:srgbClr val="000000"/>
              </a:solidFill>
              <a:latin typeface="Roboto" panose="020B0604020202020204" charset="0"/>
              <a:ea typeface="Roboto" panose="020B0604020202020204" charset="0"/>
              <a:cs typeface="Calibri" panose="020F0502020204030204" pitchFamily="34" charset="0"/>
            </a:rPr>
            <a:t>économique</a:t>
          </a:r>
          <a:endParaRPr lang="en-US" sz="1600" b="1" kern="1200">
            <a:solidFill>
              <a:srgbClr val="000000"/>
            </a:solidFill>
            <a:latin typeface="Roboto" panose="020B0604020202020204" charset="0"/>
            <a:ea typeface="Roboto" panose="020B0604020202020204" charset="0"/>
            <a:cs typeface="Calibri" panose="020F0502020204030204" pitchFamily="34" charset="0"/>
          </a:endParaRPr>
        </a:p>
      </dsp:txBody>
      <dsp:txXfrm>
        <a:off x="1914163" y="1080738"/>
        <a:ext cx="1322696" cy="1322696"/>
      </dsp:txXfrm>
    </dsp:sp>
    <dsp:sp modelId="{AAB8124F-7127-4964-9036-0EEDCD6908BD}">
      <dsp:nvSpPr>
        <dsp:cNvPr id="0" name=""/>
        <dsp:cNvSpPr/>
      </dsp:nvSpPr>
      <dsp:spPr>
        <a:xfrm>
          <a:off x="550805" y="2180730"/>
          <a:ext cx="1846799" cy="1015198"/>
        </a:xfrm>
        <a:prstGeom prst="ellipse">
          <a:avLst/>
        </a:prstGeom>
        <a:solidFill>
          <a:srgbClr val="00ADD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Pourcentage de personnes confinées</a:t>
          </a:r>
          <a:endParaRPr lang="en-US" sz="1100" kern="1200">
            <a:solidFill>
              <a:srgbClr val="263746"/>
            </a:solidFill>
            <a:latin typeface="Roboto" panose="020B0604020202020204" charset="0"/>
            <a:ea typeface="Roboto" panose="020B0604020202020204" charset="0"/>
            <a:cs typeface="+mn-cs"/>
          </a:endParaRPr>
        </a:p>
      </dsp:txBody>
      <dsp:txXfrm>
        <a:off x="821262" y="2329402"/>
        <a:ext cx="1305885" cy="717854"/>
      </dsp:txXfrm>
    </dsp:sp>
    <dsp:sp modelId="{732290F5-93EA-40D5-B2EA-5448917EF501}">
      <dsp:nvSpPr>
        <dsp:cNvPr id="0" name=""/>
        <dsp:cNvSpPr/>
      </dsp:nvSpPr>
      <dsp:spPr>
        <a:xfrm>
          <a:off x="2890349" y="888122"/>
          <a:ext cx="1846799" cy="1015198"/>
        </a:xfrm>
        <a:prstGeom prst="ellipse">
          <a:avLst/>
        </a:prstGeom>
        <a:solidFill>
          <a:srgbClr val="00ADD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Fermeture des écoles</a:t>
          </a:r>
          <a:endParaRPr lang="en-US" sz="1100" kern="1200">
            <a:solidFill>
              <a:srgbClr val="263746"/>
            </a:solidFill>
            <a:latin typeface="Roboto" panose="020B0604020202020204" charset="0"/>
            <a:ea typeface="Roboto" panose="020B0604020202020204" charset="0"/>
            <a:cs typeface="+mn-cs"/>
          </a:endParaRPr>
        </a:p>
      </dsp:txBody>
      <dsp:txXfrm>
        <a:off x="3160806" y="1036794"/>
        <a:ext cx="1305885" cy="717854"/>
      </dsp:txXfrm>
    </dsp:sp>
    <dsp:sp modelId="{F69C5BC3-F635-44AD-87F8-F3AF887C9AB9}">
      <dsp:nvSpPr>
        <dsp:cNvPr id="0" name=""/>
        <dsp:cNvSpPr/>
      </dsp:nvSpPr>
      <dsp:spPr>
        <a:xfrm>
          <a:off x="1652649" y="5917"/>
          <a:ext cx="1845724" cy="1015796"/>
        </a:xfrm>
        <a:prstGeom prst="ellipse">
          <a:avLst/>
        </a:prstGeom>
        <a:solidFill>
          <a:srgbClr val="00ADD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Baisse de productivité par secteur (Télétravail, Activité partielle, Garde d’enfants, chômage…)</a:t>
          </a:r>
          <a:endParaRPr lang="en-US" sz="1100" kern="1200">
            <a:solidFill>
              <a:srgbClr val="263746"/>
            </a:solidFill>
            <a:latin typeface="Roboto" panose="020B0604020202020204" charset="0"/>
            <a:ea typeface="Roboto" panose="020B0604020202020204" charset="0"/>
            <a:cs typeface="+mn-cs"/>
          </a:endParaRPr>
        </a:p>
      </dsp:txBody>
      <dsp:txXfrm>
        <a:off x="1922949" y="154677"/>
        <a:ext cx="1305124" cy="718276"/>
      </dsp:txXfrm>
    </dsp:sp>
    <dsp:sp modelId="{9C421A1B-36AE-45CA-B45B-6CD614B37954}">
      <dsp:nvSpPr>
        <dsp:cNvPr id="0" name=""/>
        <dsp:cNvSpPr/>
      </dsp:nvSpPr>
      <dsp:spPr>
        <a:xfrm>
          <a:off x="2753413" y="2192236"/>
          <a:ext cx="1846799" cy="1015198"/>
        </a:xfrm>
        <a:prstGeom prst="ellipse">
          <a:avLst/>
        </a:prstGeom>
        <a:solidFill>
          <a:srgbClr val="00ADD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Pourcentage d’ouverture de commerces</a:t>
          </a:r>
          <a:endParaRPr lang="en-US" sz="1100" kern="1200">
            <a:solidFill>
              <a:srgbClr val="263746"/>
            </a:solidFill>
            <a:latin typeface="Roboto" panose="020B0604020202020204" charset="0"/>
            <a:ea typeface="Roboto" panose="020B0604020202020204" charset="0"/>
            <a:cs typeface="+mn-cs"/>
          </a:endParaRPr>
        </a:p>
      </dsp:txBody>
      <dsp:txXfrm>
        <a:off x="3023870" y="2340908"/>
        <a:ext cx="1305885" cy="717854"/>
      </dsp:txXfrm>
    </dsp:sp>
    <dsp:sp modelId="{26BCAA35-70FF-4A12-8BF8-14526772EAE4}">
      <dsp:nvSpPr>
        <dsp:cNvPr id="0" name=""/>
        <dsp:cNvSpPr/>
      </dsp:nvSpPr>
      <dsp:spPr>
        <a:xfrm>
          <a:off x="396547" y="888119"/>
          <a:ext cx="1846799" cy="1015198"/>
        </a:xfrm>
        <a:prstGeom prst="ellipse">
          <a:avLst/>
        </a:prstGeom>
        <a:solidFill>
          <a:srgbClr val="00ADD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533400">
            <a:lnSpc>
              <a:spcPct val="90000"/>
            </a:lnSpc>
            <a:spcBef>
              <a:spcPct val="0"/>
            </a:spcBef>
            <a:spcAft>
              <a:spcPct val="35000"/>
            </a:spcAft>
            <a:buNone/>
          </a:pPr>
          <a:r>
            <a:rPr lang="fr-FR" sz="1100" kern="1200">
              <a:solidFill>
                <a:srgbClr val="263746"/>
              </a:solidFill>
              <a:latin typeface="Roboto" panose="020B0604020202020204" charset="0"/>
              <a:ea typeface="Roboto" panose="020B0604020202020204" charset="0"/>
              <a:cs typeface="+mn-cs"/>
            </a:rPr>
            <a:t>Durée du déconfinement avant ouverture totale</a:t>
          </a:r>
          <a:endParaRPr lang="en-US" sz="1100" kern="1200">
            <a:solidFill>
              <a:srgbClr val="263746"/>
            </a:solidFill>
            <a:latin typeface="Roboto" panose="020B0604020202020204" charset="0"/>
            <a:ea typeface="Roboto" panose="020B0604020202020204" charset="0"/>
            <a:cs typeface="+mn-cs"/>
          </a:endParaRPr>
        </a:p>
      </dsp:txBody>
      <dsp:txXfrm>
        <a:off x="667004" y="1036791"/>
        <a:ext cx="1305885" cy="71785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75e455c8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75e455c8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solidFill>
                  <a:schemeClr val="dk1"/>
                </a:solidFill>
              </a:rPr>
              <a:t>Slide de titre principal de la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72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66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215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714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75e455c8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75e455c8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75e455c8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75e455c8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rPr>
              <a:t>Pour écrire un texte au dessus d’une image plein écran. Ne pas utiliser comme tête de chapitre, et recherchez vos propres images pour varier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75e455c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75e455c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Pour écrire un texte au dessus d’une image plein écran. Ne pas utiliser comme tête de chapitre, et recherchez vos propres images pour varier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75e455c8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75e455c8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Slide de titre de chapitre</a:t>
            </a:r>
            <a:endParaRPr/>
          </a:p>
        </p:txBody>
      </p:sp>
    </p:spTree>
    <p:extLst>
      <p:ext uri="{BB962C8B-B14F-4D97-AF65-F5344CB8AC3E}">
        <p14:creationId xmlns:p14="http://schemas.microsoft.com/office/powerpoint/2010/main" val="1611348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75e455c8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75e455c8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Slide de titre de chapitre</a:t>
            </a:r>
            <a:endParaRPr/>
          </a:p>
        </p:txBody>
      </p:sp>
    </p:spTree>
    <p:extLst>
      <p:ext uri="{BB962C8B-B14F-4D97-AF65-F5344CB8AC3E}">
        <p14:creationId xmlns:p14="http://schemas.microsoft.com/office/powerpoint/2010/main" val="1709870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747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0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68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807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a:t>Pour m’accompagner j’au une </a:t>
            </a:r>
            <a:r>
              <a:rPr lang="fr-FR" err="1"/>
              <a:t>equipe</a:t>
            </a:r>
            <a:r>
              <a:rPr lang="fr-FR"/>
              <a:t> que je vous </a:t>
            </a:r>
            <a:r>
              <a:rPr lang="fr-FR" err="1"/>
              <a:t>presente</a:t>
            </a:r>
            <a:r>
              <a:rPr lang="fr-FR"/>
              <a:t>: Thami sera plus le contact sur la partie offre, Pierre sur la partie </a:t>
            </a:r>
            <a:r>
              <a:rPr lang="fr-FR" err="1"/>
              <a:t>inno</a:t>
            </a:r>
            <a:r>
              <a:rPr lang="fr-FR"/>
              <a:t>, Alexis sur les </a:t>
            </a:r>
            <a:r>
              <a:rPr lang="fr-FR" err="1"/>
              <a:t>evenements</a:t>
            </a:r>
            <a:r>
              <a:rPr lang="fr-FR"/>
              <a:t> et Antoine pour les outils. L’idée est un moteur, coordinateur et accompagnateur et de faire en sorte que tout </a:t>
            </a:r>
            <a:r>
              <a:rPr lang="fr-FR" err="1"/>
              <a:t>Ekimetrics</a:t>
            </a:r>
            <a:r>
              <a:rPr lang="fr-FR"/>
              <a:t> contribue, notamment nous souhaiterions qu’il y ait une même niveau que celle au PH ou 30 MV nous souhaiterions que ça fasse partie du parcours du consultant. </a:t>
            </a:r>
            <a:endParaRPr lang="en-US"/>
          </a:p>
        </p:txBody>
      </p:sp>
      <p:sp>
        <p:nvSpPr>
          <p:cNvPr id="4" name="Espace réservé du numéro de diapositive 3"/>
          <p:cNvSpPr>
            <a:spLocks noGrp="1"/>
          </p:cNvSpPr>
          <p:nvPr>
            <p:ph type="sldNum" sz="quarter" idx="5"/>
          </p:nvPr>
        </p:nvSpPr>
        <p:spPr/>
        <p:txBody>
          <a:bodyPr/>
          <a:lstStyle/>
          <a:p>
            <a:fld id="{CF32DAA8-965E-4E71-A0E6-C0877498A401}" type="slidenum">
              <a:rPr lang="fr-FR" smtClean="0"/>
              <a:t>27</a:t>
            </a:fld>
            <a:endParaRPr lang="fr-FR"/>
          </a:p>
        </p:txBody>
      </p:sp>
    </p:spTree>
    <p:extLst>
      <p:ext uri="{BB962C8B-B14F-4D97-AF65-F5344CB8AC3E}">
        <p14:creationId xmlns:p14="http://schemas.microsoft.com/office/powerpoint/2010/main" val="183096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B027D860-0757-4770-ABBA-FF30E1A91E4F}" type="slidenum">
              <a:rPr lang="fr-FR" altLang="fr-FR" smtClean="0"/>
              <a:pPr/>
              <a:t>28</a:t>
            </a:fld>
            <a:endParaRPr lang="fr-FR" altLang="fr-FR"/>
          </a:p>
        </p:txBody>
      </p:sp>
    </p:spTree>
    <p:extLst>
      <p:ext uri="{BB962C8B-B14F-4D97-AF65-F5344CB8AC3E}">
        <p14:creationId xmlns:p14="http://schemas.microsoft.com/office/powerpoint/2010/main" val="1039895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04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83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75e455c8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75e455c8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5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75e455c87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75e455c87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77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03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5e455c8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5e455c8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675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ercalaire 2">
  <p:cSld name="TITLE_1_1">
    <p:spTree>
      <p:nvGrpSpPr>
        <p:cNvPr id="1" name="Shape 13"/>
        <p:cNvGrpSpPr/>
        <p:nvPr/>
      </p:nvGrpSpPr>
      <p:grpSpPr>
        <a:xfrm>
          <a:off x="0" y="0"/>
          <a:ext cx="0" cy="0"/>
          <a:chOff x="0" y="0"/>
          <a:chExt cx="0" cy="0"/>
        </a:xfrm>
      </p:grpSpPr>
      <p:pic>
        <p:nvPicPr>
          <p:cNvPr id="14" name="Google Shape;14;p4"/>
          <p:cNvPicPr preferRelativeResize="0"/>
          <p:nvPr/>
        </p:nvPicPr>
        <p:blipFill>
          <a:blip r:embed="rId2">
            <a:alphaModFix/>
          </a:blip>
          <a:stretch>
            <a:fillRect/>
          </a:stretch>
        </p:blipFill>
        <p:spPr>
          <a:xfrm>
            <a:off x="-2122050" y="529052"/>
            <a:ext cx="4499325" cy="4085376"/>
          </a:xfrm>
          <a:prstGeom prst="rect">
            <a:avLst/>
          </a:prstGeom>
          <a:noFill/>
          <a:ln>
            <a:noFill/>
          </a:ln>
        </p:spPr>
      </p:pic>
      <p:grpSp>
        <p:nvGrpSpPr>
          <p:cNvPr id="3" name="Group 4">
            <a:extLst>
              <a:ext uri="{FF2B5EF4-FFF2-40B4-BE49-F238E27FC236}">
                <a16:creationId xmlns:a16="http://schemas.microsoft.com/office/drawing/2014/main" id="{EA50F226-A6DE-421C-9A79-ABBEAD76DFD6}"/>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4" name="Freeform 5">
              <a:extLst>
                <a:ext uri="{FF2B5EF4-FFF2-40B4-BE49-F238E27FC236}">
                  <a16:creationId xmlns:a16="http://schemas.microsoft.com/office/drawing/2014/main" id="{15BC825D-F9ED-4D2B-B33E-759E533152F2}"/>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 name="Freeform 6">
              <a:extLst>
                <a:ext uri="{FF2B5EF4-FFF2-40B4-BE49-F238E27FC236}">
                  <a16:creationId xmlns:a16="http://schemas.microsoft.com/office/drawing/2014/main" id="{DF699BE6-1B83-4E9C-8F48-78A985378061}"/>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7">
              <a:extLst>
                <a:ext uri="{FF2B5EF4-FFF2-40B4-BE49-F238E27FC236}">
                  <a16:creationId xmlns:a16="http://schemas.microsoft.com/office/drawing/2014/main" id="{9A5422B1-55B2-418D-B757-C0AC51D0EA64}"/>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8">
              <a:extLst>
                <a:ext uri="{FF2B5EF4-FFF2-40B4-BE49-F238E27FC236}">
                  <a16:creationId xmlns:a16="http://schemas.microsoft.com/office/drawing/2014/main" id="{9772D144-2B65-4934-872F-EFBF8A302796}"/>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9">
              <a:extLst>
                <a:ext uri="{FF2B5EF4-FFF2-40B4-BE49-F238E27FC236}">
                  <a16:creationId xmlns:a16="http://schemas.microsoft.com/office/drawing/2014/main" id="{999BF6D8-0518-44C5-A80E-B1018CC46C51}"/>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0">
              <a:extLst>
                <a:ext uri="{FF2B5EF4-FFF2-40B4-BE49-F238E27FC236}">
                  <a16:creationId xmlns:a16="http://schemas.microsoft.com/office/drawing/2014/main" id="{BB0DD4DC-0BA6-4F44-8D4C-2DF124A14DC0}"/>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1">
              <a:extLst>
                <a:ext uri="{FF2B5EF4-FFF2-40B4-BE49-F238E27FC236}">
                  <a16:creationId xmlns:a16="http://schemas.microsoft.com/office/drawing/2014/main" id="{DA44BCDF-6E64-41DC-A0A5-0ADB268507FC}"/>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2">
              <a:extLst>
                <a:ext uri="{FF2B5EF4-FFF2-40B4-BE49-F238E27FC236}">
                  <a16:creationId xmlns:a16="http://schemas.microsoft.com/office/drawing/2014/main" id="{98A4108D-3776-499F-8BD2-F7ED10C360AB}"/>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3">
              <a:extLst>
                <a:ext uri="{FF2B5EF4-FFF2-40B4-BE49-F238E27FC236}">
                  <a16:creationId xmlns:a16="http://schemas.microsoft.com/office/drawing/2014/main" id="{0B180B70-67B0-4B38-BC99-D5FA09C54D05}"/>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4">
              <a:extLst>
                <a:ext uri="{FF2B5EF4-FFF2-40B4-BE49-F238E27FC236}">
                  <a16:creationId xmlns:a16="http://schemas.microsoft.com/office/drawing/2014/main" id="{C3A975E1-F12B-405C-B122-1A75EDF856F3}"/>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5">
              <a:extLst>
                <a:ext uri="{FF2B5EF4-FFF2-40B4-BE49-F238E27FC236}">
                  <a16:creationId xmlns:a16="http://schemas.microsoft.com/office/drawing/2014/main" id="{41ABC484-79F8-41F8-A528-AE05BE719EAA}"/>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6">
              <a:extLst>
                <a:ext uri="{FF2B5EF4-FFF2-40B4-BE49-F238E27FC236}">
                  <a16:creationId xmlns:a16="http://schemas.microsoft.com/office/drawing/2014/main" id="{FBF2ACFD-96A0-4CD5-BFD5-18FF409FF6CF}"/>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7">
              <a:extLst>
                <a:ext uri="{FF2B5EF4-FFF2-40B4-BE49-F238E27FC236}">
                  <a16:creationId xmlns:a16="http://schemas.microsoft.com/office/drawing/2014/main" id="{2538EC4F-0F83-41DB-B6D2-631F68888311}"/>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rnier slide">
  <p:cSld name="TITLE_1_1_1">
    <p:spTree>
      <p:nvGrpSpPr>
        <p:cNvPr id="1"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3700950" y="2292138"/>
            <a:ext cx="1742100" cy="559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onnes">
  <p:cSld name="TITLE_1_1_1_1">
    <p:spTree>
      <p:nvGrpSpPr>
        <p:cNvPr id="1" name="Shape 17"/>
        <p:cNvGrpSpPr/>
        <p:nvPr/>
      </p:nvGrpSpPr>
      <p:grpSpPr>
        <a:xfrm>
          <a:off x="0" y="0"/>
          <a:ext cx="0" cy="0"/>
          <a:chOff x="0" y="0"/>
          <a:chExt cx="0" cy="0"/>
        </a:xfrm>
      </p:grpSpPr>
      <p:pic>
        <p:nvPicPr>
          <p:cNvPr id="18" name="Google Shape;18;p6"/>
          <p:cNvPicPr preferRelativeResize="0"/>
          <p:nvPr/>
        </p:nvPicPr>
        <p:blipFill>
          <a:blip r:embed="rId2">
            <a:alphaModFix/>
          </a:blip>
          <a:stretch>
            <a:fillRect/>
          </a:stretch>
        </p:blipFill>
        <p:spPr>
          <a:xfrm>
            <a:off x="150170" y="4756198"/>
            <a:ext cx="951650" cy="305475"/>
          </a:xfrm>
          <a:prstGeom prst="rect">
            <a:avLst/>
          </a:prstGeom>
          <a:noFill/>
          <a:ln>
            <a:noFill/>
          </a:ln>
        </p:spPr>
      </p:pic>
      <p:sp>
        <p:nvSpPr>
          <p:cNvPr id="19" name="Google Shape;19;p6"/>
          <p:cNvSpPr txBox="1">
            <a:spLocks noGrp="1"/>
          </p:cNvSpPr>
          <p:nvPr>
            <p:ph type="sldNum" idx="12"/>
          </p:nvPr>
        </p:nvSpPr>
        <p:spPr>
          <a:xfrm>
            <a:off x="7866900" y="4603498"/>
            <a:ext cx="548700" cy="305400"/>
          </a:xfrm>
          <a:prstGeom prst="rect">
            <a:avLst/>
          </a:prstGeom>
          <a:noFill/>
          <a:ln>
            <a:noFill/>
          </a:ln>
        </p:spPr>
        <p:txBody>
          <a:bodyPr spcFirstLastPara="1" wrap="square" lIns="91425" tIns="91425" rIns="0" bIns="91425" anchor="ctr" anchorCtr="0">
            <a:noAutofit/>
          </a:bodyPr>
          <a:lstStyle>
            <a:lvl1pPr lvl="0" algn="r" rtl="0">
              <a:buNone/>
              <a:defRPr sz="1000"/>
            </a:lvl1pPr>
            <a:lvl2pPr lvl="1" algn="r" rtl="0">
              <a:buNone/>
              <a:defRPr sz="1000"/>
            </a:lvl2pPr>
            <a:lvl3pPr lvl="2" algn="r" rtl="0">
              <a:buNone/>
              <a:defRPr sz="1000"/>
            </a:lvl3pPr>
            <a:lvl4pPr lvl="3" algn="r" rtl="0">
              <a:buNone/>
              <a:defRPr sz="1000"/>
            </a:lvl4pPr>
            <a:lvl5pPr lvl="4" algn="r" rtl="0">
              <a:buNone/>
              <a:defRPr sz="1000"/>
            </a:lvl5pPr>
            <a:lvl6pPr lvl="5" algn="r" rtl="0">
              <a:buNone/>
              <a:defRPr sz="1000"/>
            </a:lvl6pPr>
            <a:lvl7pPr lvl="6" algn="r" rtl="0">
              <a:buNone/>
              <a:defRPr sz="1000"/>
            </a:lvl7pPr>
            <a:lvl8pPr lvl="7" algn="r" rtl="0">
              <a:buNone/>
              <a:defRPr sz="1000"/>
            </a:lvl8pPr>
            <a:lvl9pPr lvl="8" algn="r" rtl="0">
              <a:buNone/>
              <a:defRPr sz="1000"/>
            </a:lvl9pPr>
          </a:lstStyle>
          <a:p>
            <a:pPr marL="0" lvl="0" indent="0" algn="r" rtl="0">
              <a:spcBef>
                <a:spcPts val="0"/>
              </a:spcBef>
              <a:spcAft>
                <a:spcPts val="0"/>
              </a:spcAft>
              <a:buNone/>
            </a:pPr>
            <a:fld id="{00000000-1234-1234-1234-123412341234}" type="slidenum">
              <a:rPr lang="fr"/>
              <a:t>‹N°›</a:t>
            </a:fld>
            <a:endParaRPr/>
          </a:p>
        </p:txBody>
      </p:sp>
      <p:grpSp>
        <p:nvGrpSpPr>
          <p:cNvPr id="4" name="Group 4">
            <a:extLst>
              <a:ext uri="{FF2B5EF4-FFF2-40B4-BE49-F238E27FC236}">
                <a16:creationId xmlns:a16="http://schemas.microsoft.com/office/drawing/2014/main" id="{D9B9A98B-023F-406C-AB11-B300551D7D27}"/>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5" name="Freeform 5">
              <a:extLst>
                <a:ext uri="{FF2B5EF4-FFF2-40B4-BE49-F238E27FC236}">
                  <a16:creationId xmlns:a16="http://schemas.microsoft.com/office/drawing/2014/main" id="{CA892769-4D06-4E08-A232-E482101779AC}"/>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
              <a:extLst>
                <a:ext uri="{FF2B5EF4-FFF2-40B4-BE49-F238E27FC236}">
                  <a16:creationId xmlns:a16="http://schemas.microsoft.com/office/drawing/2014/main" id="{6BF90AAA-82AA-47BF-AFFF-BC0B4ED9BB4A}"/>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7">
              <a:extLst>
                <a:ext uri="{FF2B5EF4-FFF2-40B4-BE49-F238E27FC236}">
                  <a16:creationId xmlns:a16="http://schemas.microsoft.com/office/drawing/2014/main" id="{AECFFF91-3A15-42BE-A5B7-BA551D6460A9}"/>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8">
              <a:extLst>
                <a:ext uri="{FF2B5EF4-FFF2-40B4-BE49-F238E27FC236}">
                  <a16:creationId xmlns:a16="http://schemas.microsoft.com/office/drawing/2014/main" id="{E140A1C5-8182-46B6-B44E-F87FFF02A390}"/>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9">
              <a:extLst>
                <a:ext uri="{FF2B5EF4-FFF2-40B4-BE49-F238E27FC236}">
                  <a16:creationId xmlns:a16="http://schemas.microsoft.com/office/drawing/2014/main" id="{A2390EDA-4C02-434C-A884-FDDCE0DEE8F6}"/>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0">
              <a:extLst>
                <a:ext uri="{FF2B5EF4-FFF2-40B4-BE49-F238E27FC236}">
                  <a16:creationId xmlns:a16="http://schemas.microsoft.com/office/drawing/2014/main" id="{21790046-6BE9-4EAB-9692-C8A67E454E4D}"/>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1">
              <a:extLst>
                <a:ext uri="{FF2B5EF4-FFF2-40B4-BE49-F238E27FC236}">
                  <a16:creationId xmlns:a16="http://schemas.microsoft.com/office/drawing/2014/main" id="{0FAC13B2-2D1C-4D66-94FD-547AD03E9E76}"/>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2">
              <a:extLst>
                <a:ext uri="{FF2B5EF4-FFF2-40B4-BE49-F238E27FC236}">
                  <a16:creationId xmlns:a16="http://schemas.microsoft.com/office/drawing/2014/main" id="{25CA760A-05B3-41BD-9A01-975B945A9544}"/>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3">
              <a:extLst>
                <a:ext uri="{FF2B5EF4-FFF2-40B4-BE49-F238E27FC236}">
                  <a16:creationId xmlns:a16="http://schemas.microsoft.com/office/drawing/2014/main" id="{20AD25B1-1D2D-4769-8F6F-8863D72A393F}"/>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4">
              <a:extLst>
                <a:ext uri="{FF2B5EF4-FFF2-40B4-BE49-F238E27FC236}">
                  <a16:creationId xmlns:a16="http://schemas.microsoft.com/office/drawing/2014/main" id="{DBE6CD23-D441-4F7F-A765-8F3B9515AEB8}"/>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5">
              <a:extLst>
                <a:ext uri="{FF2B5EF4-FFF2-40B4-BE49-F238E27FC236}">
                  <a16:creationId xmlns:a16="http://schemas.microsoft.com/office/drawing/2014/main" id="{5CAD0AE2-EA4F-454E-B6B3-30FC5097F260}"/>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6">
              <a:extLst>
                <a:ext uri="{FF2B5EF4-FFF2-40B4-BE49-F238E27FC236}">
                  <a16:creationId xmlns:a16="http://schemas.microsoft.com/office/drawing/2014/main" id="{B158687B-7370-4560-BF81-8403E79A50CC}"/>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7">
              <a:extLst>
                <a:ext uri="{FF2B5EF4-FFF2-40B4-BE49-F238E27FC236}">
                  <a16:creationId xmlns:a16="http://schemas.microsoft.com/office/drawing/2014/main" id="{7311C468-A7EB-4898-B33D-FD48DEE1B2C1}"/>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extLst>
    <p:ext uri="{DCECCB84-F9BA-43D5-87BE-67443E8EF086}">
      <p15:sldGuideLst xmlns:p15="http://schemas.microsoft.com/office/powerpoint/2012/main">
        <p15:guide id="1" pos="459">
          <p15:clr>
            <a:srgbClr val="FA7B17"/>
          </p15:clr>
        </p15:guide>
        <p15:guide id="2" pos="2771">
          <p15:clr>
            <a:srgbClr val="FA7B17"/>
          </p15:clr>
        </p15:guide>
        <p15:guide id="3" pos="2989">
          <p15:clr>
            <a:srgbClr val="FA7B17"/>
          </p15:clr>
        </p15:guide>
        <p15:guide id="4" pos="5301">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colonnes">
  <p:cSld name="TITLE_1_1_1_1_3">
    <p:spTree>
      <p:nvGrpSpPr>
        <p:cNvPr id="1" name="Shape 23"/>
        <p:cNvGrpSpPr/>
        <p:nvPr/>
      </p:nvGrpSpPr>
      <p:grpSpPr>
        <a:xfrm>
          <a:off x="0" y="0"/>
          <a:ext cx="0" cy="0"/>
          <a:chOff x="0" y="0"/>
          <a:chExt cx="0" cy="0"/>
        </a:xfrm>
      </p:grpSpPr>
      <p:sp>
        <p:nvSpPr>
          <p:cNvPr id="25" name="Google Shape;25;p8"/>
          <p:cNvSpPr txBox="1">
            <a:spLocks noGrp="1"/>
          </p:cNvSpPr>
          <p:nvPr>
            <p:ph type="sldNum" idx="12"/>
          </p:nvPr>
        </p:nvSpPr>
        <p:spPr>
          <a:xfrm>
            <a:off x="7866900" y="4603498"/>
            <a:ext cx="548700" cy="305400"/>
          </a:xfrm>
          <a:prstGeom prst="rect">
            <a:avLst/>
          </a:prstGeom>
          <a:noFill/>
          <a:ln>
            <a:noFill/>
          </a:ln>
        </p:spPr>
        <p:txBody>
          <a:bodyPr spcFirstLastPara="1" wrap="square" lIns="91425" tIns="91425" rIns="0" bIns="91425" anchor="ctr" anchorCtr="0">
            <a:noAutofit/>
          </a:bodyPr>
          <a:lstStyle>
            <a:lvl1pPr lvl="0" algn="r" rtl="0">
              <a:buNone/>
              <a:defRPr sz="1000">
                <a:latin typeface="Prompt Light"/>
                <a:ea typeface="Prompt Light"/>
                <a:cs typeface="Prompt Light"/>
                <a:sym typeface="Prompt Light"/>
              </a:defRPr>
            </a:lvl1pPr>
            <a:lvl2pPr lvl="1" algn="r" rtl="0">
              <a:buNone/>
              <a:defRPr sz="1000">
                <a:latin typeface="Prompt Light"/>
                <a:ea typeface="Prompt Light"/>
                <a:cs typeface="Prompt Light"/>
                <a:sym typeface="Prompt Light"/>
              </a:defRPr>
            </a:lvl2pPr>
            <a:lvl3pPr lvl="2" algn="r" rtl="0">
              <a:buNone/>
              <a:defRPr sz="1000">
                <a:latin typeface="Prompt Light"/>
                <a:ea typeface="Prompt Light"/>
                <a:cs typeface="Prompt Light"/>
                <a:sym typeface="Prompt Light"/>
              </a:defRPr>
            </a:lvl3pPr>
            <a:lvl4pPr lvl="3" algn="r" rtl="0">
              <a:buNone/>
              <a:defRPr sz="1000">
                <a:latin typeface="Prompt Light"/>
                <a:ea typeface="Prompt Light"/>
                <a:cs typeface="Prompt Light"/>
                <a:sym typeface="Prompt Light"/>
              </a:defRPr>
            </a:lvl4pPr>
            <a:lvl5pPr lvl="4" algn="r" rtl="0">
              <a:buNone/>
              <a:defRPr sz="1000">
                <a:latin typeface="Prompt Light"/>
                <a:ea typeface="Prompt Light"/>
                <a:cs typeface="Prompt Light"/>
                <a:sym typeface="Prompt Light"/>
              </a:defRPr>
            </a:lvl5pPr>
            <a:lvl6pPr lvl="5" algn="r" rtl="0">
              <a:buNone/>
              <a:defRPr sz="1000">
                <a:latin typeface="Prompt Light"/>
                <a:ea typeface="Prompt Light"/>
                <a:cs typeface="Prompt Light"/>
                <a:sym typeface="Prompt Light"/>
              </a:defRPr>
            </a:lvl6pPr>
            <a:lvl7pPr lvl="6" algn="r" rtl="0">
              <a:buNone/>
              <a:defRPr sz="1000">
                <a:latin typeface="Prompt Light"/>
                <a:ea typeface="Prompt Light"/>
                <a:cs typeface="Prompt Light"/>
                <a:sym typeface="Prompt Light"/>
              </a:defRPr>
            </a:lvl7pPr>
            <a:lvl8pPr lvl="7" algn="r" rtl="0">
              <a:buNone/>
              <a:defRPr sz="1000">
                <a:latin typeface="Prompt Light"/>
                <a:ea typeface="Prompt Light"/>
                <a:cs typeface="Prompt Light"/>
                <a:sym typeface="Prompt Light"/>
              </a:defRPr>
            </a:lvl8pPr>
            <a:lvl9pPr lvl="8" algn="r" rtl="0">
              <a:buNone/>
              <a:defRPr sz="1000">
                <a:latin typeface="Prompt Light"/>
                <a:ea typeface="Prompt Light"/>
                <a:cs typeface="Prompt Light"/>
                <a:sym typeface="Prompt Light"/>
              </a:defRPr>
            </a:lvl9pPr>
          </a:lstStyle>
          <a:p>
            <a:pPr marL="0" lvl="0" indent="0" algn="r" rtl="0">
              <a:spcBef>
                <a:spcPts val="0"/>
              </a:spcBef>
              <a:spcAft>
                <a:spcPts val="0"/>
              </a:spcAft>
              <a:buNone/>
            </a:pPr>
            <a:fld id="{00000000-1234-1234-1234-123412341234}" type="slidenum">
              <a:rPr lang="fr"/>
              <a:t>‹N°›</a:t>
            </a:fld>
            <a:endParaRPr/>
          </a:p>
        </p:txBody>
      </p:sp>
      <p:pic>
        <p:nvPicPr>
          <p:cNvPr id="4" name="Google Shape;18;p6">
            <a:extLst>
              <a:ext uri="{FF2B5EF4-FFF2-40B4-BE49-F238E27FC236}">
                <a16:creationId xmlns:a16="http://schemas.microsoft.com/office/drawing/2014/main" id="{3CAC5EAE-8C35-49AB-AA6D-CF01579F8A52}"/>
              </a:ext>
            </a:extLst>
          </p:cNvPr>
          <p:cNvPicPr preferRelativeResize="0"/>
          <p:nvPr userDrawn="1"/>
        </p:nvPicPr>
        <p:blipFill>
          <a:blip r:embed="rId2">
            <a:alphaModFix/>
          </a:blip>
          <a:stretch>
            <a:fillRect/>
          </a:stretch>
        </p:blipFill>
        <p:spPr>
          <a:xfrm>
            <a:off x="150170" y="4756198"/>
            <a:ext cx="951650" cy="305475"/>
          </a:xfrm>
          <a:prstGeom prst="rect">
            <a:avLst/>
          </a:prstGeom>
          <a:noFill/>
          <a:ln>
            <a:noFill/>
          </a:ln>
        </p:spPr>
      </p:pic>
      <p:grpSp>
        <p:nvGrpSpPr>
          <p:cNvPr id="5" name="Group 4">
            <a:extLst>
              <a:ext uri="{FF2B5EF4-FFF2-40B4-BE49-F238E27FC236}">
                <a16:creationId xmlns:a16="http://schemas.microsoft.com/office/drawing/2014/main" id="{6377696D-E63F-451D-8688-E6B68302C75E}"/>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6" name="Freeform 5">
              <a:extLst>
                <a:ext uri="{FF2B5EF4-FFF2-40B4-BE49-F238E27FC236}">
                  <a16:creationId xmlns:a16="http://schemas.microsoft.com/office/drawing/2014/main" id="{EC58C789-0458-41A3-9BF5-C45DE9A5E550}"/>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
              <a:extLst>
                <a:ext uri="{FF2B5EF4-FFF2-40B4-BE49-F238E27FC236}">
                  <a16:creationId xmlns:a16="http://schemas.microsoft.com/office/drawing/2014/main" id="{CA7F7522-34A3-434F-A383-4A662273E01B}"/>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7">
              <a:extLst>
                <a:ext uri="{FF2B5EF4-FFF2-40B4-BE49-F238E27FC236}">
                  <a16:creationId xmlns:a16="http://schemas.microsoft.com/office/drawing/2014/main" id="{B732EE01-4DD8-4ACB-AFC3-D9659A50B3C2}"/>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8">
              <a:extLst>
                <a:ext uri="{FF2B5EF4-FFF2-40B4-BE49-F238E27FC236}">
                  <a16:creationId xmlns:a16="http://schemas.microsoft.com/office/drawing/2014/main" id="{FBF5C4CA-00AB-44E9-80CC-9FE12D8A97AA}"/>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9">
              <a:extLst>
                <a:ext uri="{FF2B5EF4-FFF2-40B4-BE49-F238E27FC236}">
                  <a16:creationId xmlns:a16="http://schemas.microsoft.com/office/drawing/2014/main" id="{2C8AD716-28DE-4CF9-8D4B-31B44E7CAA9F}"/>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0">
              <a:extLst>
                <a:ext uri="{FF2B5EF4-FFF2-40B4-BE49-F238E27FC236}">
                  <a16:creationId xmlns:a16="http://schemas.microsoft.com/office/drawing/2014/main" id="{BFA29034-62A2-4265-9C24-FC82AEC4171A}"/>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1">
              <a:extLst>
                <a:ext uri="{FF2B5EF4-FFF2-40B4-BE49-F238E27FC236}">
                  <a16:creationId xmlns:a16="http://schemas.microsoft.com/office/drawing/2014/main" id="{0B9CE361-86C8-42FC-BDF2-69B51462EDF8}"/>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2">
              <a:extLst>
                <a:ext uri="{FF2B5EF4-FFF2-40B4-BE49-F238E27FC236}">
                  <a16:creationId xmlns:a16="http://schemas.microsoft.com/office/drawing/2014/main" id="{BEB289CA-84AA-4A81-9319-057F21A174A7}"/>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3">
              <a:extLst>
                <a:ext uri="{FF2B5EF4-FFF2-40B4-BE49-F238E27FC236}">
                  <a16:creationId xmlns:a16="http://schemas.microsoft.com/office/drawing/2014/main" id="{AC43559F-9249-4210-A7DC-F81ACAB9AE76}"/>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4">
              <a:extLst>
                <a:ext uri="{FF2B5EF4-FFF2-40B4-BE49-F238E27FC236}">
                  <a16:creationId xmlns:a16="http://schemas.microsoft.com/office/drawing/2014/main" id="{7CC577A2-BAD1-402F-91DE-E290E49DA1CE}"/>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5">
              <a:extLst>
                <a:ext uri="{FF2B5EF4-FFF2-40B4-BE49-F238E27FC236}">
                  <a16:creationId xmlns:a16="http://schemas.microsoft.com/office/drawing/2014/main" id="{7DFD2115-FD8E-427F-B2EA-5CBFA1DCD22F}"/>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6">
              <a:extLst>
                <a:ext uri="{FF2B5EF4-FFF2-40B4-BE49-F238E27FC236}">
                  <a16:creationId xmlns:a16="http://schemas.microsoft.com/office/drawing/2014/main" id="{223C43A1-706B-4305-B500-1BFAEC2D272F}"/>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7">
              <a:extLst>
                <a:ext uri="{FF2B5EF4-FFF2-40B4-BE49-F238E27FC236}">
                  <a16:creationId xmlns:a16="http://schemas.microsoft.com/office/drawing/2014/main" id="{B915ADE7-EB1A-469B-9CD8-A6C96D0EAA79}"/>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extLst>
    <p:ext uri="{DCECCB84-F9BA-43D5-87BE-67443E8EF086}">
      <p15:sldGuideLst xmlns:p15="http://schemas.microsoft.com/office/powerpoint/2012/main">
        <p15:guide id="1" pos="459">
          <p15:clr>
            <a:srgbClr val="FA7B17"/>
          </p15:clr>
        </p15:guide>
        <p15:guide id="2" pos="1505">
          <p15:clr>
            <a:srgbClr val="FA7B17"/>
          </p15:clr>
        </p15:guide>
        <p15:guide id="3" pos="1724">
          <p15:clr>
            <a:srgbClr val="FA7B17"/>
          </p15:clr>
        </p15:guide>
        <p15:guide id="4" pos="2771">
          <p15:clr>
            <a:srgbClr val="FA7B17"/>
          </p15:clr>
        </p15:guide>
        <p15:guide id="5" pos="2989">
          <p15:clr>
            <a:srgbClr val="FA7B17"/>
          </p15:clr>
        </p15:guide>
        <p15:guide id="6" pos="4036">
          <p15:clr>
            <a:srgbClr val="FA7B17"/>
          </p15:clr>
        </p15:guide>
        <p15:guide id="7" pos="4255">
          <p15:clr>
            <a:srgbClr val="FA7B17"/>
          </p15:clr>
        </p15:guide>
        <p15:guide id="8" pos="530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rcalaire 4">
  <p:cSld name="TITLE_1_1_1_1_1_1">
    <p:spTree>
      <p:nvGrpSpPr>
        <p:cNvPr id="1" name="Shape 30"/>
        <p:cNvGrpSpPr/>
        <p:nvPr/>
      </p:nvGrpSpPr>
      <p:grpSpPr>
        <a:xfrm>
          <a:off x="0" y="0"/>
          <a:ext cx="0" cy="0"/>
          <a:chOff x="0" y="0"/>
          <a:chExt cx="0" cy="0"/>
        </a:xfrm>
      </p:grpSpPr>
      <p:sp>
        <p:nvSpPr>
          <p:cNvPr id="31" name="Google Shape;31;p10"/>
          <p:cNvSpPr txBox="1">
            <a:spLocks noGrp="1"/>
          </p:cNvSpPr>
          <p:nvPr>
            <p:ph type="sldNum" idx="12"/>
          </p:nvPr>
        </p:nvSpPr>
        <p:spPr>
          <a:xfrm>
            <a:off x="7866900" y="4603498"/>
            <a:ext cx="548700" cy="305400"/>
          </a:xfrm>
          <a:prstGeom prst="rect">
            <a:avLst/>
          </a:prstGeom>
          <a:noFill/>
          <a:ln>
            <a:noFill/>
          </a:ln>
        </p:spPr>
        <p:txBody>
          <a:bodyPr spcFirstLastPara="1" wrap="square" lIns="91425" tIns="91425" rIns="0" bIns="91425" anchor="ctr" anchorCtr="0">
            <a:noAutofit/>
          </a:bodyPr>
          <a:lstStyle>
            <a:lvl1pPr lvl="0" algn="r" rtl="0">
              <a:buNone/>
              <a:defRPr sz="1000">
                <a:latin typeface="Prompt Light"/>
                <a:ea typeface="Prompt Light"/>
                <a:cs typeface="Prompt Light"/>
                <a:sym typeface="Prompt Light"/>
              </a:defRPr>
            </a:lvl1pPr>
            <a:lvl2pPr lvl="1" algn="r" rtl="0">
              <a:buNone/>
              <a:defRPr sz="1000">
                <a:latin typeface="Prompt Light"/>
                <a:ea typeface="Prompt Light"/>
                <a:cs typeface="Prompt Light"/>
                <a:sym typeface="Prompt Light"/>
              </a:defRPr>
            </a:lvl2pPr>
            <a:lvl3pPr lvl="2" algn="r" rtl="0">
              <a:buNone/>
              <a:defRPr sz="1000">
                <a:latin typeface="Prompt Light"/>
                <a:ea typeface="Prompt Light"/>
                <a:cs typeface="Prompt Light"/>
                <a:sym typeface="Prompt Light"/>
              </a:defRPr>
            </a:lvl3pPr>
            <a:lvl4pPr lvl="3" algn="r" rtl="0">
              <a:buNone/>
              <a:defRPr sz="1000">
                <a:latin typeface="Prompt Light"/>
                <a:ea typeface="Prompt Light"/>
                <a:cs typeface="Prompt Light"/>
                <a:sym typeface="Prompt Light"/>
              </a:defRPr>
            </a:lvl4pPr>
            <a:lvl5pPr lvl="4" algn="r" rtl="0">
              <a:buNone/>
              <a:defRPr sz="1000">
                <a:latin typeface="Prompt Light"/>
                <a:ea typeface="Prompt Light"/>
                <a:cs typeface="Prompt Light"/>
                <a:sym typeface="Prompt Light"/>
              </a:defRPr>
            </a:lvl5pPr>
            <a:lvl6pPr lvl="5" algn="r" rtl="0">
              <a:buNone/>
              <a:defRPr sz="1000">
                <a:latin typeface="Prompt Light"/>
                <a:ea typeface="Prompt Light"/>
                <a:cs typeface="Prompt Light"/>
                <a:sym typeface="Prompt Light"/>
              </a:defRPr>
            </a:lvl6pPr>
            <a:lvl7pPr lvl="6" algn="r" rtl="0">
              <a:buNone/>
              <a:defRPr sz="1000">
                <a:latin typeface="Prompt Light"/>
                <a:ea typeface="Prompt Light"/>
                <a:cs typeface="Prompt Light"/>
                <a:sym typeface="Prompt Light"/>
              </a:defRPr>
            </a:lvl7pPr>
            <a:lvl8pPr lvl="7" algn="r" rtl="0">
              <a:buNone/>
              <a:defRPr sz="1000">
                <a:latin typeface="Prompt Light"/>
                <a:ea typeface="Prompt Light"/>
                <a:cs typeface="Prompt Light"/>
                <a:sym typeface="Prompt Light"/>
              </a:defRPr>
            </a:lvl8pPr>
            <a:lvl9pPr lvl="8" algn="r" rtl="0">
              <a:buNone/>
              <a:defRPr sz="1000">
                <a:latin typeface="Prompt Light"/>
                <a:ea typeface="Prompt Light"/>
                <a:cs typeface="Prompt Light"/>
                <a:sym typeface="Prompt Light"/>
              </a:defRPr>
            </a:lvl9pPr>
          </a:lstStyle>
          <a:p>
            <a:pPr marL="0" lvl="0" indent="0" algn="r" rtl="0">
              <a:spcBef>
                <a:spcPts val="0"/>
              </a:spcBef>
              <a:spcAft>
                <a:spcPts val="0"/>
              </a:spcAft>
              <a:buNone/>
            </a:pPr>
            <a:fld id="{00000000-1234-1234-1234-123412341234}" type="slidenum">
              <a:rPr lang="fr"/>
              <a:t>‹N°›</a:t>
            </a:fld>
            <a:endParaRPr/>
          </a:p>
        </p:txBody>
      </p:sp>
      <p:pic>
        <p:nvPicPr>
          <p:cNvPr id="33" name="Google Shape;33;p10"/>
          <p:cNvPicPr preferRelativeResize="0"/>
          <p:nvPr/>
        </p:nvPicPr>
        <p:blipFill>
          <a:blip r:embed="rId2">
            <a:alphaModFix/>
          </a:blip>
          <a:stretch>
            <a:fillRect/>
          </a:stretch>
        </p:blipFill>
        <p:spPr>
          <a:xfrm>
            <a:off x="7893400" y="117049"/>
            <a:ext cx="4627150" cy="4909401"/>
          </a:xfrm>
          <a:prstGeom prst="rect">
            <a:avLst/>
          </a:prstGeom>
          <a:noFill/>
          <a:ln>
            <a:noFill/>
          </a:ln>
        </p:spPr>
      </p:pic>
      <p:pic>
        <p:nvPicPr>
          <p:cNvPr id="5" name="Google Shape;18;p6">
            <a:extLst>
              <a:ext uri="{FF2B5EF4-FFF2-40B4-BE49-F238E27FC236}">
                <a16:creationId xmlns:a16="http://schemas.microsoft.com/office/drawing/2014/main" id="{9FF10F11-1BC3-426C-ABE9-17E9A9D1D510}"/>
              </a:ext>
            </a:extLst>
          </p:cNvPr>
          <p:cNvPicPr preferRelativeResize="0"/>
          <p:nvPr userDrawn="1"/>
        </p:nvPicPr>
        <p:blipFill>
          <a:blip r:embed="rId3">
            <a:alphaModFix/>
          </a:blip>
          <a:stretch>
            <a:fillRect/>
          </a:stretch>
        </p:blipFill>
        <p:spPr>
          <a:xfrm>
            <a:off x="150170" y="4756198"/>
            <a:ext cx="951650" cy="305475"/>
          </a:xfrm>
          <a:prstGeom prst="rect">
            <a:avLst/>
          </a:prstGeom>
          <a:noFill/>
          <a:ln>
            <a:noFill/>
          </a:ln>
        </p:spPr>
      </p:pic>
      <p:grpSp>
        <p:nvGrpSpPr>
          <p:cNvPr id="6" name="Group 4">
            <a:extLst>
              <a:ext uri="{FF2B5EF4-FFF2-40B4-BE49-F238E27FC236}">
                <a16:creationId xmlns:a16="http://schemas.microsoft.com/office/drawing/2014/main" id="{1883339D-98C0-42EA-A236-9EDA1F234B2D}"/>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7" name="Freeform 5">
              <a:extLst>
                <a:ext uri="{FF2B5EF4-FFF2-40B4-BE49-F238E27FC236}">
                  <a16:creationId xmlns:a16="http://schemas.microsoft.com/office/drawing/2014/main" id="{C7716863-F1D9-4019-AAE0-54F3E854A2BC}"/>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
              <a:extLst>
                <a:ext uri="{FF2B5EF4-FFF2-40B4-BE49-F238E27FC236}">
                  <a16:creationId xmlns:a16="http://schemas.microsoft.com/office/drawing/2014/main" id="{0B7BFC98-A628-494C-AA13-BD8CC6D1D87A}"/>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7">
              <a:extLst>
                <a:ext uri="{FF2B5EF4-FFF2-40B4-BE49-F238E27FC236}">
                  <a16:creationId xmlns:a16="http://schemas.microsoft.com/office/drawing/2014/main" id="{5591234D-1410-4845-BD36-A63E8A3EAA72}"/>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8">
              <a:extLst>
                <a:ext uri="{FF2B5EF4-FFF2-40B4-BE49-F238E27FC236}">
                  <a16:creationId xmlns:a16="http://schemas.microsoft.com/office/drawing/2014/main" id="{9BB94979-76A5-4037-8DAD-B571E1DEA340}"/>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9">
              <a:extLst>
                <a:ext uri="{FF2B5EF4-FFF2-40B4-BE49-F238E27FC236}">
                  <a16:creationId xmlns:a16="http://schemas.microsoft.com/office/drawing/2014/main" id="{535354AF-961A-49BD-9A98-F8637728461B}"/>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0">
              <a:extLst>
                <a:ext uri="{FF2B5EF4-FFF2-40B4-BE49-F238E27FC236}">
                  <a16:creationId xmlns:a16="http://schemas.microsoft.com/office/drawing/2014/main" id="{A56361FC-E814-431F-9392-F192EC198DCD}"/>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1">
              <a:extLst>
                <a:ext uri="{FF2B5EF4-FFF2-40B4-BE49-F238E27FC236}">
                  <a16:creationId xmlns:a16="http://schemas.microsoft.com/office/drawing/2014/main" id="{5FEDAB0D-C5C4-4914-A6BE-6F236AF1A79D}"/>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2">
              <a:extLst>
                <a:ext uri="{FF2B5EF4-FFF2-40B4-BE49-F238E27FC236}">
                  <a16:creationId xmlns:a16="http://schemas.microsoft.com/office/drawing/2014/main" id="{607A71E7-EF96-4CF0-AB34-AE0005259EAB}"/>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3">
              <a:extLst>
                <a:ext uri="{FF2B5EF4-FFF2-40B4-BE49-F238E27FC236}">
                  <a16:creationId xmlns:a16="http://schemas.microsoft.com/office/drawing/2014/main" id="{A53A97C5-B9FE-4EFC-BB09-D0EDDC719F74}"/>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4">
              <a:extLst>
                <a:ext uri="{FF2B5EF4-FFF2-40B4-BE49-F238E27FC236}">
                  <a16:creationId xmlns:a16="http://schemas.microsoft.com/office/drawing/2014/main" id="{B49D2A97-B512-4D16-8047-93D79C9E7322}"/>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5">
              <a:extLst>
                <a:ext uri="{FF2B5EF4-FFF2-40B4-BE49-F238E27FC236}">
                  <a16:creationId xmlns:a16="http://schemas.microsoft.com/office/drawing/2014/main" id="{365A27FC-4B17-4431-BC36-3D8B464387A7}"/>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6">
              <a:extLst>
                <a:ext uri="{FF2B5EF4-FFF2-40B4-BE49-F238E27FC236}">
                  <a16:creationId xmlns:a16="http://schemas.microsoft.com/office/drawing/2014/main" id="{6434D8EB-F939-4BB8-B32A-72CA38528967}"/>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7">
              <a:extLst>
                <a:ext uri="{FF2B5EF4-FFF2-40B4-BE49-F238E27FC236}">
                  <a16:creationId xmlns:a16="http://schemas.microsoft.com/office/drawing/2014/main" id="{C89AA5A2-0FE0-4905-8D2A-1D9FFE93A2FB}"/>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c total">
  <p:cSld name="TITLE_1_1_1_1_1_1_1">
    <p:spTree>
      <p:nvGrpSpPr>
        <p:cNvPr id="1" name="Shape 34"/>
        <p:cNvGrpSpPr/>
        <p:nvPr/>
      </p:nvGrpSpPr>
      <p:grpSpPr>
        <a:xfrm>
          <a:off x="0" y="0"/>
          <a:ext cx="0" cy="0"/>
          <a:chOff x="0" y="0"/>
          <a:chExt cx="0" cy="0"/>
        </a:xfrm>
      </p:grpSpPr>
      <p:grpSp>
        <p:nvGrpSpPr>
          <p:cNvPr id="2" name="Group 4">
            <a:extLst>
              <a:ext uri="{FF2B5EF4-FFF2-40B4-BE49-F238E27FC236}">
                <a16:creationId xmlns:a16="http://schemas.microsoft.com/office/drawing/2014/main" id="{5F9905A0-89EE-43B9-B9FC-401E3C3C1F62}"/>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3" name="Freeform 5">
              <a:extLst>
                <a:ext uri="{FF2B5EF4-FFF2-40B4-BE49-F238E27FC236}">
                  <a16:creationId xmlns:a16="http://schemas.microsoft.com/office/drawing/2014/main" id="{4F648A26-B8EF-4E7C-8A5A-3EDD541D4C56}"/>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Freeform 6">
              <a:extLst>
                <a:ext uri="{FF2B5EF4-FFF2-40B4-BE49-F238E27FC236}">
                  <a16:creationId xmlns:a16="http://schemas.microsoft.com/office/drawing/2014/main" id="{71EDB0B1-2CC9-4363-B6D0-47309461D764}"/>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 name="Freeform 7">
              <a:extLst>
                <a:ext uri="{FF2B5EF4-FFF2-40B4-BE49-F238E27FC236}">
                  <a16:creationId xmlns:a16="http://schemas.microsoft.com/office/drawing/2014/main" id="{34529F78-5EDD-4980-8E74-6F579BE983A9}"/>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8">
              <a:extLst>
                <a:ext uri="{FF2B5EF4-FFF2-40B4-BE49-F238E27FC236}">
                  <a16:creationId xmlns:a16="http://schemas.microsoft.com/office/drawing/2014/main" id="{94E793C2-560D-489B-A10C-9478761FA934}"/>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9">
              <a:extLst>
                <a:ext uri="{FF2B5EF4-FFF2-40B4-BE49-F238E27FC236}">
                  <a16:creationId xmlns:a16="http://schemas.microsoft.com/office/drawing/2014/main" id="{7BB4EC7E-931F-4468-BED2-3916E184B0FB}"/>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0">
              <a:extLst>
                <a:ext uri="{FF2B5EF4-FFF2-40B4-BE49-F238E27FC236}">
                  <a16:creationId xmlns:a16="http://schemas.microsoft.com/office/drawing/2014/main" id="{6389900E-A3B8-4106-82B5-568E78DCB9A2}"/>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1">
              <a:extLst>
                <a:ext uri="{FF2B5EF4-FFF2-40B4-BE49-F238E27FC236}">
                  <a16:creationId xmlns:a16="http://schemas.microsoft.com/office/drawing/2014/main" id="{DC0CEE6E-6FAF-470C-9A64-E10937CED2D8}"/>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2">
              <a:extLst>
                <a:ext uri="{FF2B5EF4-FFF2-40B4-BE49-F238E27FC236}">
                  <a16:creationId xmlns:a16="http://schemas.microsoft.com/office/drawing/2014/main" id="{DB3207CF-22A3-4C19-9031-0CBBDD0A12FC}"/>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3">
              <a:extLst>
                <a:ext uri="{FF2B5EF4-FFF2-40B4-BE49-F238E27FC236}">
                  <a16:creationId xmlns:a16="http://schemas.microsoft.com/office/drawing/2014/main" id="{8C3899D2-429C-4B0B-924D-B0D45A0A2D64}"/>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4">
              <a:extLst>
                <a:ext uri="{FF2B5EF4-FFF2-40B4-BE49-F238E27FC236}">
                  <a16:creationId xmlns:a16="http://schemas.microsoft.com/office/drawing/2014/main" id="{39452AB5-4FC7-4992-AB4F-77B9367069EB}"/>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5">
              <a:extLst>
                <a:ext uri="{FF2B5EF4-FFF2-40B4-BE49-F238E27FC236}">
                  <a16:creationId xmlns:a16="http://schemas.microsoft.com/office/drawing/2014/main" id="{5CB45F0D-A5CD-48A2-8BD9-D606C9D36423}"/>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6">
              <a:extLst>
                <a:ext uri="{FF2B5EF4-FFF2-40B4-BE49-F238E27FC236}">
                  <a16:creationId xmlns:a16="http://schemas.microsoft.com/office/drawing/2014/main" id="{EE2C8C16-077F-4AD0-9438-57C56E923DFB}"/>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7">
              <a:extLst>
                <a:ext uri="{FF2B5EF4-FFF2-40B4-BE49-F238E27FC236}">
                  <a16:creationId xmlns:a16="http://schemas.microsoft.com/office/drawing/2014/main" id="{014BDDCC-C2ED-40B4-8C30-23734FBAA004}"/>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card Dark">
    <p:bg>
      <p:bgPr>
        <a:solidFill>
          <a:srgbClr val="263746"/>
        </a:solidFill>
        <a:effectLst/>
      </p:bgPr>
    </p:bg>
    <p:spTree>
      <p:nvGrpSpPr>
        <p:cNvPr id="1" name=""/>
        <p:cNvGrpSpPr/>
        <p:nvPr/>
      </p:nvGrpSpPr>
      <p:grpSpPr>
        <a:xfrm>
          <a:off x="0" y="0"/>
          <a:ext cx="0" cy="0"/>
          <a:chOff x="0" y="0"/>
          <a:chExt cx="0" cy="0"/>
        </a:xfrm>
      </p:grpSpPr>
      <p:sp>
        <p:nvSpPr>
          <p:cNvPr id="6" name="Slide Number Placeholder 12">
            <a:extLst>
              <a:ext uri="{FF2B5EF4-FFF2-40B4-BE49-F238E27FC236}">
                <a16:creationId xmlns:a16="http://schemas.microsoft.com/office/drawing/2014/main" id="{A528AFF0-80AF-47AB-AF60-0DF0E450FEE8}"/>
              </a:ext>
            </a:extLst>
          </p:cNvPr>
          <p:cNvSpPr>
            <a:spLocks noGrp="1"/>
          </p:cNvSpPr>
          <p:nvPr>
            <p:ph type="sldNum" sz="quarter" idx="20"/>
          </p:nvPr>
        </p:nvSpPr>
        <p:spPr>
          <a:xfrm>
            <a:off x="3838403" y="4788901"/>
            <a:ext cx="1467196" cy="256778"/>
          </a:xfrm>
          <a:prstGeom prst="rect">
            <a:avLst/>
          </a:prstGeom>
        </p:spPr>
        <p:txBody>
          <a:bodyPr/>
          <a:lstStyle>
            <a:lvl1pPr algn="ctr">
              <a:defRPr sz="1100">
                <a:solidFill>
                  <a:schemeClr val="tx1"/>
                </a:solidFill>
              </a:defRPr>
            </a:lvl1pPr>
          </a:lstStyle>
          <a:p>
            <a:fld id="{CC832868-5502-4FD1-96B4-5F2FB0A47EE0}" type="slidenum">
              <a:rPr lang="fr-FR" altLang="fr-FR" smtClean="0"/>
              <a:pPr/>
              <a:t>‹N°›</a:t>
            </a:fld>
            <a:endParaRPr lang="fr-FR" altLang="fr-FR"/>
          </a:p>
        </p:txBody>
      </p:sp>
      <p:sp>
        <p:nvSpPr>
          <p:cNvPr id="7" name="ZoneTexte 6">
            <a:extLst>
              <a:ext uri="{FF2B5EF4-FFF2-40B4-BE49-F238E27FC236}">
                <a16:creationId xmlns:a16="http://schemas.microsoft.com/office/drawing/2014/main" id="{01565685-59AC-4B1E-A560-6563ECCBA93B}"/>
              </a:ext>
            </a:extLst>
          </p:cNvPr>
          <p:cNvSpPr txBox="1"/>
          <p:nvPr userDrawn="1"/>
        </p:nvSpPr>
        <p:spPr>
          <a:xfrm>
            <a:off x="8065552" y="4803885"/>
            <a:ext cx="955711" cy="253916"/>
          </a:xfrm>
          <a:prstGeom prst="rect">
            <a:avLst/>
          </a:prstGeom>
          <a:noFill/>
        </p:spPr>
        <p:txBody>
          <a:bodyPr wrap="none" rtlCol="0">
            <a:spAutoFit/>
          </a:bodyPr>
          <a:lstStyle/>
          <a:p>
            <a:r>
              <a:rPr lang="fr-FR" sz="1050">
                <a:solidFill>
                  <a:schemeClr val="tx1"/>
                </a:solidFill>
                <a:latin typeface="Tiempos Headline Black" panose="02020A03060303060403" pitchFamily="18" charset="0"/>
              </a:rPr>
              <a:t>Ekimetrics.</a:t>
            </a:r>
            <a:endParaRPr lang="en-GB" sz="1050">
              <a:solidFill>
                <a:schemeClr val="tx1"/>
              </a:solidFill>
              <a:latin typeface="Tiempos Headline Black" panose="02020A03060303060403" pitchFamily="18" charset="0"/>
            </a:endParaRPr>
          </a:p>
        </p:txBody>
      </p:sp>
    </p:spTree>
    <p:extLst>
      <p:ext uri="{BB962C8B-B14F-4D97-AF65-F5344CB8AC3E}">
        <p14:creationId xmlns:p14="http://schemas.microsoft.com/office/powerpoint/2010/main" val="214163293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asic - 1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2458-2B60-43E6-9034-2A979975293E}"/>
              </a:ext>
            </a:extLst>
          </p:cNvPr>
          <p:cNvSpPr>
            <a:spLocks noGrp="1"/>
          </p:cNvSpPr>
          <p:nvPr>
            <p:ph type="title" hasCustomPrompt="1"/>
          </p:nvPr>
        </p:nvSpPr>
        <p:spPr>
          <a:xfrm>
            <a:off x="202038" y="203669"/>
            <a:ext cx="8737496" cy="448164"/>
          </a:xfrm>
          <a:prstGeom prst="rect">
            <a:avLst/>
          </a:prstGeom>
        </p:spPr>
        <p:txBody>
          <a:bodyPr/>
          <a:lstStyle>
            <a:lvl1pPr>
              <a:defRPr sz="2000">
                <a:solidFill>
                  <a:srgbClr val="00ADD0"/>
                </a:solidFill>
                <a:latin typeface="Tiempos Headline Black" panose="02020A03060303060403" pitchFamily="18" charset="0"/>
              </a:defRPr>
            </a:lvl1pPr>
          </a:lstStyle>
          <a:p>
            <a:r>
              <a:rPr lang="en-US"/>
              <a:t>If your title fits in 1 line</a:t>
            </a:r>
          </a:p>
        </p:txBody>
      </p:sp>
      <p:sp>
        <p:nvSpPr>
          <p:cNvPr id="8" name="Slide Number Placeholder 12">
            <a:extLst>
              <a:ext uri="{FF2B5EF4-FFF2-40B4-BE49-F238E27FC236}">
                <a16:creationId xmlns:a16="http://schemas.microsoft.com/office/drawing/2014/main" id="{56B96CF9-7129-4361-8980-4557D359251C}"/>
              </a:ext>
            </a:extLst>
          </p:cNvPr>
          <p:cNvSpPr>
            <a:spLocks noGrp="1"/>
          </p:cNvSpPr>
          <p:nvPr>
            <p:ph type="sldNum" sz="quarter" idx="4"/>
          </p:nvPr>
        </p:nvSpPr>
        <p:spPr>
          <a:xfrm>
            <a:off x="3838402" y="4788900"/>
            <a:ext cx="1467196" cy="256778"/>
          </a:xfrm>
          <a:prstGeom prst="rect">
            <a:avLst/>
          </a:prstGeom>
        </p:spPr>
        <p:txBody>
          <a:bodyPr/>
          <a:lstStyle>
            <a:lvl1pPr algn="ctr">
              <a:defRPr sz="1100">
                <a:solidFill>
                  <a:srgbClr val="BFBFBF"/>
                </a:solidFill>
              </a:defRPr>
            </a:lvl1pPr>
          </a:lstStyle>
          <a:p>
            <a:fld id="{CC832868-5502-4FD1-96B4-5F2FB0A47EE0}" type="slidenum">
              <a:rPr lang="fr-FR" altLang="fr-FR" smtClean="0"/>
              <a:pPr/>
              <a:t>‹N°›</a:t>
            </a:fld>
            <a:endParaRPr lang="fr-FR" altLang="fr-FR"/>
          </a:p>
        </p:txBody>
      </p:sp>
      <p:sp>
        <p:nvSpPr>
          <p:cNvPr id="5" name="Espace réservé du texte 2">
            <a:extLst>
              <a:ext uri="{FF2B5EF4-FFF2-40B4-BE49-F238E27FC236}">
                <a16:creationId xmlns:a16="http://schemas.microsoft.com/office/drawing/2014/main" id="{0AF2F083-6FAC-4A45-9ABC-2B02AE55A0FD}"/>
              </a:ext>
            </a:extLst>
          </p:cNvPr>
          <p:cNvSpPr>
            <a:spLocks noGrp="1"/>
          </p:cNvSpPr>
          <p:nvPr>
            <p:ph type="body" sz="quarter" idx="20"/>
          </p:nvPr>
        </p:nvSpPr>
        <p:spPr>
          <a:xfrm>
            <a:off x="612775" y="1001760"/>
            <a:ext cx="7918450" cy="3239248"/>
          </a:xfrm>
          <a:prstGeom prst="rect">
            <a:avLst/>
          </a:prstGeom>
        </p:spPr>
        <p:txBody>
          <a:bodyPr/>
          <a:lstStyle>
            <a:lvl1pPr marL="0" indent="0">
              <a:buNone/>
              <a:defRPr sz="1600" u="none">
                <a:latin typeface="Metric Light" panose="020B0303030202060203" pitchFamily="34" charset="0"/>
              </a:defRPr>
            </a:lvl1pPr>
            <a:lvl2pPr marL="457168" indent="0">
              <a:buNone/>
              <a:defRPr sz="1600">
                <a:latin typeface="Metric Light" panose="020B0303030202060203" pitchFamily="34" charset="0"/>
              </a:defRPr>
            </a:lvl2pPr>
            <a:lvl3pPr>
              <a:defRPr sz="1600">
                <a:latin typeface="Metric Light" panose="020B0303030202060203" pitchFamily="34" charset="0"/>
              </a:defRPr>
            </a:lvl3pPr>
            <a:lvl4pPr>
              <a:defRPr sz="1400">
                <a:latin typeface="Metric Light" panose="020B0303030202060203" pitchFamily="34" charset="0"/>
              </a:defRPr>
            </a:lvl4pPr>
            <a:lvl5pPr>
              <a:defRPr sz="1400">
                <a:latin typeface="Metric Light" panose="020B0303030202060203" pitchFamily="34" charset="0"/>
              </a:defRPr>
            </a:lvl5pPr>
          </a:lstStyle>
          <a:p>
            <a:pPr lvl="0"/>
            <a:endParaRPr lang="fr-FR"/>
          </a:p>
        </p:txBody>
      </p:sp>
      <p:grpSp>
        <p:nvGrpSpPr>
          <p:cNvPr id="6" name="Group 4">
            <a:extLst>
              <a:ext uri="{FF2B5EF4-FFF2-40B4-BE49-F238E27FC236}">
                <a16:creationId xmlns:a16="http://schemas.microsoft.com/office/drawing/2014/main" id="{019D6D5C-3E85-40B1-9C23-23E8A5705B33}"/>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7" name="Freeform 5">
              <a:extLst>
                <a:ext uri="{FF2B5EF4-FFF2-40B4-BE49-F238E27FC236}">
                  <a16:creationId xmlns:a16="http://schemas.microsoft.com/office/drawing/2014/main" id="{D1A9C614-2410-4386-991D-19E2353C4130}"/>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
              <a:extLst>
                <a:ext uri="{FF2B5EF4-FFF2-40B4-BE49-F238E27FC236}">
                  <a16:creationId xmlns:a16="http://schemas.microsoft.com/office/drawing/2014/main" id="{78B5FCB6-FE1E-49E2-9237-F9FBB3C1258F}"/>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7">
              <a:extLst>
                <a:ext uri="{FF2B5EF4-FFF2-40B4-BE49-F238E27FC236}">
                  <a16:creationId xmlns:a16="http://schemas.microsoft.com/office/drawing/2014/main" id="{9F4E2FAC-1AA6-4EFD-B3BD-C4DA08E783A8}"/>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8">
              <a:extLst>
                <a:ext uri="{FF2B5EF4-FFF2-40B4-BE49-F238E27FC236}">
                  <a16:creationId xmlns:a16="http://schemas.microsoft.com/office/drawing/2014/main" id="{EE3134AF-C750-498E-AEF5-704D5C59FB13}"/>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9">
              <a:extLst>
                <a:ext uri="{FF2B5EF4-FFF2-40B4-BE49-F238E27FC236}">
                  <a16:creationId xmlns:a16="http://schemas.microsoft.com/office/drawing/2014/main" id="{BA67AE5C-B19F-4E84-8841-A1A7CB48EF33}"/>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0">
              <a:extLst>
                <a:ext uri="{FF2B5EF4-FFF2-40B4-BE49-F238E27FC236}">
                  <a16:creationId xmlns:a16="http://schemas.microsoft.com/office/drawing/2014/main" id="{D725D7D5-F49B-47BA-BA6E-3E744EE87D74}"/>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1">
              <a:extLst>
                <a:ext uri="{FF2B5EF4-FFF2-40B4-BE49-F238E27FC236}">
                  <a16:creationId xmlns:a16="http://schemas.microsoft.com/office/drawing/2014/main" id="{EE2C78F7-6730-4867-8123-E0061811A4D8}"/>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2">
              <a:extLst>
                <a:ext uri="{FF2B5EF4-FFF2-40B4-BE49-F238E27FC236}">
                  <a16:creationId xmlns:a16="http://schemas.microsoft.com/office/drawing/2014/main" id="{37C0FC97-543A-444F-B387-5D2B4D3A2081}"/>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3">
              <a:extLst>
                <a:ext uri="{FF2B5EF4-FFF2-40B4-BE49-F238E27FC236}">
                  <a16:creationId xmlns:a16="http://schemas.microsoft.com/office/drawing/2014/main" id="{5283F143-A994-48D0-9DCA-E580BA9D424C}"/>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4">
              <a:extLst>
                <a:ext uri="{FF2B5EF4-FFF2-40B4-BE49-F238E27FC236}">
                  <a16:creationId xmlns:a16="http://schemas.microsoft.com/office/drawing/2014/main" id="{0D730718-66A3-4490-8569-D20288F9A2AF}"/>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5">
              <a:extLst>
                <a:ext uri="{FF2B5EF4-FFF2-40B4-BE49-F238E27FC236}">
                  <a16:creationId xmlns:a16="http://schemas.microsoft.com/office/drawing/2014/main" id="{2F218D85-0F71-427A-90AC-65F1E526BC14}"/>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6">
              <a:extLst>
                <a:ext uri="{FF2B5EF4-FFF2-40B4-BE49-F238E27FC236}">
                  <a16:creationId xmlns:a16="http://schemas.microsoft.com/office/drawing/2014/main" id="{B1EE83C2-2D0B-481F-AAB8-C533D693AB3C}"/>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7">
              <a:extLst>
                <a:ext uri="{FF2B5EF4-FFF2-40B4-BE49-F238E27FC236}">
                  <a16:creationId xmlns:a16="http://schemas.microsoft.com/office/drawing/2014/main" id="{82C33171-2D01-41C2-817F-60EC89BDF13C}"/>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66599673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 2 lines">
    <p:spTree>
      <p:nvGrpSpPr>
        <p:cNvPr id="1" name=""/>
        <p:cNvGrpSpPr/>
        <p:nvPr/>
      </p:nvGrpSpPr>
      <p:grpSpPr>
        <a:xfrm>
          <a:off x="0" y="0"/>
          <a:ext cx="0" cy="0"/>
          <a:chOff x="0" y="0"/>
          <a:chExt cx="0" cy="0"/>
        </a:xfrm>
      </p:grpSpPr>
      <p:sp>
        <p:nvSpPr>
          <p:cNvPr id="14" name="Slide Number Placeholder 12">
            <a:extLst>
              <a:ext uri="{FF2B5EF4-FFF2-40B4-BE49-F238E27FC236}">
                <a16:creationId xmlns:a16="http://schemas.microsoft.com/office/drawing/2014/main" id="{699A459A-B850-474A-A0BE-37565D1C6919}"/>
              </a:ext>
            </a:extLst>
          </p:cNvPr>
          <p:cNvSpPr>
            <a:spLocks noGrp="1"/>
          </p:cNvSpPr>
          <p:nvPr>
            <p:ph type="sldNum" sz="quarter" idx="4"/>
          </p:nvPr>
        </p:nvSpPr>
        <p:spPr>
          <a:xfrm>
            <a:off x="3838402" y="4788900"/>
            <a:ext cx="1467196" cy="256778"/>
          </a:xfrm>
          <a:prstGeom prst="rect">
            <a:avLst/>
          </a:prstGeom>
        </p:spPr>
        <p:txBody>
          <a:bodyPr/>
          <a:lstStyle>
            <a:lvl1pPr algn="ctr">
              <a:defRPr sz="1100">
                <a:solidFill>
                  <a:srgbClr val="BFBFBF"/>
                </a:solidFill>
              </a:defRPr>
            </a:lvl1pPr>
          </a:lstStyle>
          <a:p>
            <a:fld id="{CC832868-5502-4FD1-96B4-5F2FB0A47EE0}" type="slidenum">
              <a:rPr lang="fr-FR" altLang="fr-FR" smtClean="0"/>
              <a:pPr/>
              <a:t>‹N°›</a:t>
            </a:fld>
            <a:endParaRPr lang="fr-FR" altLang="fr-FR"/>
          </a:p>
        </p:txBody>
      </p:sp>
      <p:sp>
        <p:nvSpPr>
          <p:cNvPr id="16" name="Title 1">
            <a:extLst>
              <a:ext uri="{FF2B5EF4-FFF2-40B4-BE49-F238E27FC236}">
                <a16:creationId xmlns:a16="http://schemas.microsoft.com/office/drawing/2014/main" id="{B6C4DEA8-97D4-4537-B191-F8DD6F168EF9}"/>
              </a:ext>
            </a:extLst>
          </p:cNvPr>
          <p:cNvSpPr>
            <a:spLocks noGrp="1"/>
          </p:cNvSpPr>
          <p:nvPr>
            <p:ph type="title" hasCustomPrompt="1"/>
          </p:nvPr>
        </p:nvSpPr>
        <p:spPr>
          <a:xfrm>
            <a:off x="202038" y="200000"/>
            <a:ext cx="8737496" cy="665835"/>
          </a:xfrm>
          <a:prstGeom prst="rect">
            <a:avLst/>
          </a:prstGeom>
        </p:spPr>
        <p:txBody>
          <a:bodyPr/>
          <a:lstStyle>
            <a:lvl1pPr>
              <a:defRPr sz="2000">
                <a:solidFill>
                  <a:srgbClr val="00ADD0"/>
                </a:solidFill>
                <a:latin typeface="Tiempos Headline Black" panose="02020A03060303060403" pitchFamily="18" charset="0"/>
              </a:defRPr>
            </a:lvl1pPr>
          </a:lstStyle>
          <a:p>
            <a:r>
              <a:rPr lang="en-US"/>
              <a:t>If your title is </a:t>
            </a:r>
            <a:r>
              <a:rPr lang="en-US" err="1"/>
              <a:t>sooooooooooo</a:t>
            </a:r>
            <a:r>
              <a:rPr lang="en-US"/>
              <a:t> long </a:t>
            </a:r>
            <a:br>
              <a:rPr lang="en-US"/>
            </a:br>
            <a:r>
              <a:rPr lang="en-US"/>
              <a:t>that it fits in 2 lines </a:t>
            </a:r>
          </a:p>
        </p:txBody>
      </p:sp>
      <p:sp>
        <p:nvSpPr>
          <p:cNvPr id="22" name="Espace réservé du texte 2">
            <a:extLst>
              <a:ext uri="{FF2B5EF4-FFF2-40B4-BE49-F238E27FC236}">
                <a16:creationId xmlns:a16="http://schemas.microsoft.com/office/drawing/2014/main" id="{E5EC9442-A9DA-4451-BD89-15C3658D1A8D}"/>
              </a:ext>
            </a:extLst>
          </p:cNvPr>
          <p:cNvSpPr>
            <a:spLocks noGrp="1"/>
          </p:cNvSpPr>
          <p:nvPr>
            <p:ph type="body" sz="quarter" idx="20"/>
          </p:nvPr>
        </p:nvSpPr>
        <p:spPr>
          <a:xfrm>
            <a:off x="612775" y="1311750"/>
            <a:ext cx="7918450" cy="2929257"/>
          </a:xfrm>
          <a:prstGeom prst="rect">
            <a:avLst/>
          </a:prstGeom>
        </p:spPr>
        <p:txBody>
          <a:bodyPr/>
          <a:lstStyle>
            <a:lvl1pPr marL="0" indent="0">
              <a:buNone/>
              <a:defRPr sz="1600" u="none">
                <a:latin typeface="Metric Light" panose="020B0303030202060203" pitchFamily="34" charset="0"/>
              </a:defRPr>
            </a:lvl1pPr>
            <a:lvl2pPr marL="457168" indent="0">
              <a:buNone/>
              <a:defRPr sz="1600">
                <a:latin typeface="Metric Light" panose="020B0303030202060203" pitchFamily="34" charset="0"/>
              </a:defRPr>
            </a:lvl2pPr>
            <a:lvl3pPr>
              <a:defRPr sz="1600">
                <a:latin typeface="Metric Light" panose="020B0303030202060203" pitchFamily="34" charset="0"/>
              </a:defRPr>
            </a:lvl3pPr>
            <a:lvl4pPr>
              <a:defRPr sz="1400">
                <a:latin typeface="Metric Light" panose="020B0303030202060203" pitchFamily="34" charset="0"/>
              </a:defRPr>
            </a:lvl4pPr>
            <a:lvl5pPr>
              <a:defRPr sz="1400">
                <a:latin typeface="Metric Light" panose="020B0303030202060203" pitchFamily="34" charset="0"/>
              </a:defRPr>
            </a:lvl5pPr>
          </a:lstStyle>
          <a:p>
            <a:pPr lvl="0"/>
            <a:endParaRPr lang="fr-FR"/>
          </a:p>
        </p:txBody>
      </p:sp>
      <p:grpSp>
        <p:nvGrpSpPr>
          <p:cNvPr id="6" name="Group 4">
            <a:extLst>
              <a:ext uri="{FF2B5EF4-FFF2-40B4-BE49-F238E27FC236}">
                <a16:creationId xmlns:a16="http://schemas.microsoft.com/office/drawing/2014/main" id="{F7E2AC81-505F-427F-B62D-4A08BD9D67A9}"/>
              </a:ext>
            </a:extLst>
          </p:cNvPr>
          <p:cNvGrpSpPr>
            <a:grpSpLocks noChangeAspect="1"/>
          </p:cNvGrpSpPr>
          <p:nvPr userDrawn="1"/>
        </p:nvGrpSpPr>
        <p:grpSpPr bwMode="auto">
          <a:xfrm>
            <a:off x="7983556" y="4847659"/>
            <a:ext cx="864389" cy="120905"/>
            <a:chOff x="0" y="1217"/>
            <a:chExt cx="5755" cy="805"/>
          </a:xfrm>
          <a:solidFill>
            <a:schemeClr val="tx1"/>
          </a:solidFill>
        </p:grpSpPr>
        <p:sp>
          <p:nvSpPr>
            <p:cNvPr id="7" name="Freeform 5">
              <a:extLst>
                <a:ext uri="{FF2B5EF4-FFF2-40B4-BE49-F238E27FC236}">
                  <a16:creationId xmlns:a16="http://schemas.microsoft.com/office/drawing/2014/main" id="{1CD69439-5BAC-4D7B-8BEF-D3A981B4F7BC}"/>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
              <a:extLst>
                <a:ext uri="{FF2B5EF4-FFF2-40B4-BE49-F238E27FC236}">
                  <a16:creationId xmlns:a16="http://schemas.microsoft.com/office/drawing/2014/main" id="{A03B93D0-96BE-42FB-B2B4-9352A99D519F}"/>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7">
              <a:extLst>
                <a:ext uri="{FF2B5EF4-FFF2-40B4-BE49-F238E27FC236}">
                  <a16:creationId xmlns:a16="http://schemas.microsoft.com/office/drawing/2014/main" id="{786D3413-6A7E-432B-9829-B41344B504DC}"/>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8">
              <a:extLst>
                <a:ext uri="{FF2B5EF4-FFF2-40B4-BE49-F238E27FC236}">
                  <a16:creationId xmlns:a16="http://schemas.microsoft.com/office/drawing/2014/main" id="{CCBA975E-F447-47CC-AEE6-1F0377BBAF42}"/>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9">
              <a:extLst>
                <a:ext uri="{FF2B5EF4-FFF2-40B4-BE49-F238E27FC236}">
                  <a16:creationId xmlns:a16="http://schemas.microsoft.com/office/drawing/2014/main" id="{38C7C899-2179-4A92-BD0F-2EB8DDB97CF7}"/>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0">
              <a:extLst>
                <a:ext uri="{FF2B5EF4-FFF2-40B4-BE49-F238E27FC236}">
                  <a16:creationId xmlns:a16="http://schemas.microsoft.com/office/drawing/2014/main" id="{14A11517-1951-44B4-B88B-A7C73637BE97}"/>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1">
              <a:extLst>
                <a:ext uri="{FF2B5EF4-FFF2-40B4-BE49-F238E27FC236}">
                  <a16:creationId xmlns:a16="http://schemas.microsoft.com/office/drawing/2014/main" id="{28BCD623-ABC3-4E96-A97E-DDC5BABAB7A6}"/>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2">
              <a:extLst>
                <a:ext uri="{FF2B5EF4-FFF2-40B4-BE49-F238E27FC236}">
                  <a16:creationId xmlns:a16="http://schemas.microsoft.com/office/drawing/2014/main" id="{826097DD-5D38-4920-B0F3-BC3B5737DB53}"/>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3">
              <a:extLst>
                <a:ext uri="{FF2B5EF4-FFF2-40B4-BE49-F238E27FC236}">
                  <a16:creationId xmlns:a16="http://schemas.microsoft.com/office/drawing/2014/main" id="{DD023B20-DEB1-441F-A731-DEBF355EB4A0}"/>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4">
              <a:extLst>
                <a:ext uri="{FF2B5EF4-FFF2-40B4-BE49-F238E27FC236}">
                  <a16:creationId xmlns:a16="http://schemas.microsoft.com/office/drawing/2014/main" id="{E23F32A4-ED36-440F-9F53-8B19E4220750}"/>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5">
              <a:extLst>
                <a:ext uri="{FF2B5EF4-FFF2-40B4-BE49-F238E27FC236}">
                  <a16:creationId xmlns:a16="http://schemas.microsoft.com/office/drawing/2014/main" id="{44B1576B-64E1-44C3-9097-3DE6B24589CD}"/>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6">
              <a:extLst>
                <a:ext uri="{FF2B5EF4-FFF2-40B4-BE49-F238E27FC236}">
                  <a16:creationId xmlns:a16="http://schemas.microsoft.com/office/drawing/2014/main" id="{01370CD9-FE1D-4022-ACB4-94D15A9219F2}"/>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17">
              <a:extLst>
                <a:ext uri="{FF2B5EF4-FFF2-40B4-BE49-F238E27FC236}">
                  <a16:creationId xmlns:a16="http://schemas.microsoft.com/office/drawing/2014/main" id="{94BC6CE6-3182-4446-89EE-0A49E640EA6B}"/>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75954966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mpt Light"/>
              <a:buNone/>
              <a:defRPr sz="2800">
                <a:solidFill>
                  <a:schemeClr val="dk1"/>
                </a:solidFill>
                <a:latin typeface="Prompt Light"/>
                <a:ea typeface="Prompt Light"/>
                <a:cs typeface="Prompt Light"/>
                <a:sym typeface="Prompt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Prompt Light"/>
              <a:buChar char="●"/>
              <a:defRPr sz="1800">
                <a:latin typeface="Prompt Light"/>
                <a:ea typeface="Prompt Light"/>
                <a:cs typeface="Prompt Light"/>
                <a:sym typeface="Prompt Light"/>
              </a:defRPr>
            </a:lvl1pPr>
            <a:lvl2pPr marL="914400" lvl="1"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2pPr>
            <a:lvl3pPr marL="1371600" lvl="2"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3pPr>
            <a:lvl4pPr marL="1828800" lvl="3"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4pPr>
            <a:lvl5pPr marL="2286000" lvl="4"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5pPr>
            <a:lvl6pPr marL="2743200" lvl="5"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6pPr>
            <a:lvl7pPr marL="3200400" lvl="6"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7pPr>
            <a:lvl8pPr marL="3657600" lvl="7" indent="-317500">
              <a:lnSpc>
                <a:spcPct val="115000"/>
              </a:lnSpc>
              <a:spcBef>
                <a:spcPts val="1600"/>
              </a:spcBef>
              <a:spcAft>
                <a:spcPts val="0"/>
              </a:spcAft>
              <a:buSzPts val="1400"/>
              <a:buFont typeface="Prompt Light"/>
              <a:buChar char="○"/>
              <a:defRPr>
                <a:latin typeface="Prompt Light"/>
                <a:ea typeface="Prompt Light"/>
                <a:cs typeface="Prompt Light"/>
                <a:sym typeface="Prompt Light"/>
              </a:defRPr>
            </a:lvl8pPr>
            <a:lvl9pPr marL="4114800" lvl="8" indent="-317500">
              <a:lnSpc>
                <a:spcPct val="115000"/>
              </a:lnSpc>
              <a:spcBef>
                <a:spcPts val="1600"/>
              </a:spcBef>
              <a:spcAft>
                <a:spcPts val="1600"/>
              </a:spcAft>
              <a:buSzPts val="1400"/>
              <a:buFont typeface="Prompt Light"/>
              <a:buChar char="■"/>
              <a:defRPr>
                <a:latin typeface="Prompt Light"/>
                <a:ea typeface="Prompt Light"/>
                <a:cs typeface="Prompt Light"/>
                <a:sym typeface="Prompt Ligh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6" r:id="rId5"/>
    <p:sldLayoutId id="2147483657"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orient="horz" pos="1020">
          <p15:clr>
            <a:srgbClr val="EA4335"/>
          </p15:clr>
        </p15:guide>
        <p15:guide id="3" pos="459">
          <p15:clr>
            <a:srgbClr val="EA4335"/>
          </p15:clr>
        </p15:guide>
        <p15:guide id="4" pos="5301">
          <p15:clr>
            <a:srgbClr val="EA4335"/>
          </p15:clr>
        </p15:guide>
        <p15:guide id="5" orient="horz" pos="340">
          <p15:clr>
            <a:srgbClr val="EA4335"/>
          </p15:clr>
        </p15:guide>
        <p15:guide id="6" orient="horz" pos="2835">
          <p15:clr>
            <a:srgbClr val="EA4335"/>
          </p15:clr>
        </p15:guide>
        <p15:guide id="7">
          <p15:clr>
            <a:srgbClr val="EA4335"/>
          </p15:clr>
        </p15:guide>
        <p15:guide id="8" orient="horz">
          <p15:clr>
            <a:srgbClr val="EA4335"/>
          </p15:clr>
        </p15:guide>
        <p15:guide id="9" orient="horz" pos="3240">
          <p15:clr>
            <a:srgbClr val="EA4335"/>
          </p15:clr>
        </p15:guide>
        <p15:guide id="10" pos="576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10.png"/><Relationship Id="rId10" Type="http://schemas.openxmlformats.org/officeDocument/2006/relationships/image" Target="../media/image30.png"/><Relationship Id="rId4" Type="http://schemas.openxmlformats.org/officeDocument/2006/relationships/image" Target="../media/image11.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e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 Id="rId1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p:nvPr/>
        </p:nvSpPr>
        <p:spPr>
          <a:xfrm>
            <a:off x="2737050" y="540000"/>
            <a:ext cx="56787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58" name="Google Shape;58;p15"/>
          <p:cNvSpPr txBox="1"/>
          <p:nvPr/>
        </p:nvSpPr>
        <p:spPr>
          <a:xfrm>
            <a:off x="2420471" y="1206025"/>
            <a:ext cx="6723529" cy="2783700"/>
          </a:xfrm>
          <a:prstGeom prst="rect">
            <a:avLst/>
          </a:prstGeom>
          <a:noFill/>
          <a:ln>
            <a:noFill/>
          </a:ln>
        </p:spPr>
        <p:txBody>
          <a:bodyPr spcFirstLastPara="1" wrap="square" lIns="91425" tIns="91425" rIns="91425" bIns="91425" anchor="ctr" anchorCtr="0">
            <a:noAutofit/>
          </a:bodyPr>
          <a:lstStyle/>
          <a:p>
            <a:r>
              <a:rPr lang="fr-FR" sz="4000" b="1" dirty="0">
                <a:latin typeface="Roboto"/>
                <a:ea typeface="Roboto"/>
              </a:rPr>
              <a:t>Cas 7: </a:t>
            </a:r>
            <a:r>
              <a:rPr lang="fr-FR" sz="4000" b="1" dirty="0">
                <a:latin typeface="Roboto" panose="020B0604020202020204" charset="0"/>
                <a:ea typeface="Roboto" panose="020B0604020202020204" charset="0"/>
              </a:rPr>
              <a:t>Prédiction de l’impact de politiques de déconfinement</a:t>
            </a:r>
            <a:r>
              <a:rPr lang="fr-FR" sz="4000" b="1">
                <a:latin typeface="Roboto"/>
                <a:ea typeface="Roboto"/>
              </a:rPr>
              <a:t> </a:t>
            </a:r>
            <a:endParaRPr lang="fr-FR" sz="4000" b="1" dirty="0">
              <a:latin typeface="Roboto"/>
              <a:ea typeface="Roboto"/>
              <a:sym typeface="Roboto Light"/>
            </a:endParaRPr>
          </a:p>
        </p:txBody>
      </p:sp>
      <p:sp>
        <p:nvSpPr>
          <p:cNvPr id="59" name="Google Shape;59;p15"/>
          <p:cNvSpPr txBox="1"/>
          <p:nvPr/>
        </p:nvSpPr>
        <p:spPr>
          <a:xfrm>
            <a:off x="2737050" y="3523500"/>
            <a:ext cx="5678700" cy="108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 sz="2000">
                <a:solidFill>
                  <a:schemeClr val="dk1"/>
                </a:solidFill>
                <a:latin typeface="Roboto Light"/>
                <a:ea typeface="Roboto Light"/>
                <a:cs typeface="Roboto Light"/>
                <a:sym typeface="Roboto Light"/>
              </a:rPr>
              <a:t>Visio conférence / 14 mai 2020</a:t>
            </a:r>
            <a:endParaRPr sz="2000">
              <a:latin typeface="Roboto Light"/>
              <a:ea typeface="Roboto Light"/>
              <a:cs typeface="Roboto Light"/>
              <a:sym typeface="Roboto Light"/>
            </a:endParaRPr>
          </a:p>
        </p:txBody>
      </p:sp>
      <p:grpSp>
        <p:nvGrpSpPr>
          <p:cNvPr id="6" name="Group 4">
            <a:extLst>
              <a:ext uri="{FF2B5EF4-FFF2-40B4-BE49-F238E27FC236}">
                <a16:creationId xmlns:a16="http://schemas.microsoft.com/office/drawing/2014/main" id="{DF95B340-DBBD-42C8-BE02-C1DD52D23D2D}"/>
              </a:ext>
            </a:extLst>
          </p:cNvPr>
          <p:cNvGrpSpPr>
            <a:grpSpLocks noChangeAspect="1"/>
          </p:cNvGrpSpPr>
          <p:nvPr/>
        </p:nvGrpSpPr>
        <p:grpSpPr bwMode="auto">
          <a:xfrm>
            <a:off x="7983556" y="4847659"/>
            <a:ext cx="864386" cy="120905"/>
            <a:chOff x="0" y="1217"/>
            <a:chExt cx="5755" cy="805"/>
          </a:xfrm>
          <a:solidFill>
            <a:schemeClr val="tx1"/>
          </a:solidFill>
        </p:grpSpPr>
        <p:sp>
          <p:nvSpPr>
            <p:cNvPr id="7" name="Freeform 5">
              <a:extLst>
                <a:ext uri="{FF2B5EF4-FFF2-40B4-BE49-F238E27FC236}">
                  <a16:creationId xmlns:a16="http://schemas.microsoft.com/office/drawing/2014/main" id="{DFB8729C-22F3-424A-93D5-7E9B2E3BC48A}"/>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
              <a:extLst>
                <a:ext uri="{FF2B5EF4-FFF2-40B4-BE49-F238E27FC236}">
                  <a16:creationId xmlns:a16="http://schemas.microsoft.com/office/drawing/2014/main" id="{894F9063-58A9-49F8-993D-CB10E62BE1A3}"/>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7">
              <a:extLst>
                <a:ext uri="{FF2B5EF4-FFF2-40B4-BE49-F238E27FC236}">
                  <a16:creationId xmlns:a16="http://schemas.microsoft.com/office/drawing/2014/main" id="{3ED2768D-11E4-4A83-BC16-1D48684A7F45}"/>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8">
              <a:extLst>
                <a:ext uri="{FF2B5EF4-FFF2-40B4-BE49-F238E27FC236}">
                  <a16:creationId xmlns:a16="http://schemas.microsoft.com/office/drawing/2014/main" id="{563C7B21-039E-4AE0-B2C1-94B0F6BD88C0}"/>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9">
              <a:extLst>
                <a:ext uri="{FF2B5EF4-FFF2-40B4-BE49-F238E27FC236}">
                  <a16:creationId xmlns:a16="http://schemas.microsoft.com/office/drawing/2014/main" id="{08C214A4-CE3D-4FCA-949C-A64337DD646B}"/>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0">
              <a:extLst>
                <a:ext uri="{FF2B5EF4-FFF2-40B4-BE49-F238E27FC236}">
                  <a16:creationId xmlns:a16="http://schemas.microsoft.com/office/drawing/2014/main" id="{1A82557E-010D-4806-A0F5-2604D864AD1C}"/>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1">
              <a:extLst>
                <a:ext uri="{FF2B5EF4-FFF2-40B4-BE49-F238E27FC236}">
                  <a16:creationId xmlns:a16="http://schemas.microsoft.com/office/drawing/2014/main" id="{98A871FD-4CC0-4113-AB7B-E905308AB39E}"/>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2">
              <a:extLst>
                <a:ext uri="{FF2B5EF4-FFF2-40B4-BE49-F238E27FC236}">
                  <a16:creationId xmlns:a16="http://schemas.microsoft.com/office/drawing/2014/main" id="{9EBEFAE9-4DE3-46C9-8517-3057D407D397}"/>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3">
              <a:extLst>
                <a:ext uri="{FF2B5EF4-FFF2-40B4-BE49-F238E27FC236}">
                  <a16:creationId xmlns:a16="http://schemas.microsoft.com/office/drawing/2014/main" id="{F977A6C1-9EA5-4C59-9E77-A879D7E9BCDD}"/>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4">
              <a:extLst>
                <a:ext uri="{FF2B5EF4-FFF2-40B4-BE49-F238E27FC236}">
                  <a16:creationId xmlns:a16="http://schemas.microsoft.com/office/drawing/2014/main" id="{C8BDF2AA-56FE-4C2E-BD43-9B405BE14772}"/>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5">
              <a:extLst>
                <a:ext uri="{FF2B5EF4-FFF2-40B4-BE49-F238E27FC236}">
                  <a16:creationId xmlns:a16="http://schemas.microsoft.com/office/drawing/2014/main" id="{0DC51200-D49C-4E89-8204-E5B87D71DC26}"/>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6">
              <a:extLst>
                <a:ext uri="{FF2B5EF4-FFF2-40B4-BE49-F238E27FC236}">
                  <a16:creationId xmlns:a16="http://schemas.microsoft.com/office/drawing/2014/main" id="{DF25E9A3-7A78-4272-83D5-B4C76F711BF8}"/>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7">
              <a:extLst>
                <a:ext uri="{FF2B5EF4-FFF2-40B4-BE49-F238E27FC236}">
                  <a16:creationId xmlns:a16="http://schemas.microsoft.com/office/drawing/2014/main" id="{E9E1DAA3-3DE7-400A-A0CF-61A44511DDC2}"/>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1" y="147082"/>
            <a:ext cx="9144001" cy="686397"/>
          </a:xfrm>
          <a:prstGeom prst="rect">
            <a:avLst/>
          </a:prstGeom>
          <a:noFill/>
          <a:ln>
            <a:noFill/>
          </a:ln>
        </p:spPr>
        <p:txBody>
          <a:bodyPr spcFirstLastPara="1" wrap="square" lIns="91425" tIns="91425" rIns="91425" bIns="91425" anchor="t" anchorCtr="0">
            <a:noAutofit/>
          </a:bodyPr>
          <a:lstStyle/>
          <a:p>
            <a:pPr lvl="0"/>
            <a:r>
              <a:rPr lang="fr-FR" sz="2800"/>
              <a:t>Scénario de </a:t>
            </a:r>
            <a:r>
              <a:rPr lang="fr-FR" sz="2800" err="1"/>
              <a:t>deconfinement</a:t>
            </a:r>
            <a:r>
              <a:rPr lang="fr-FR" sz="2800"/>
              <a:t> au 11 mai avec fermeture de commerces et restaurants pendant 1 mois</a:t>
            </a:r>
            <a:endParaRPr lang="en-US" sz="1200">
              <a:solidFill>
                <a:schemeClr val="dk1"/>
              </a:solidFill>
              <a:latin typeface="Roboto Light"/>
              <a:ea typeface="Roboto Light"/>
              <a:cs typeface="Roboto Light"/>
              <a:sym typeface="Roboto Light"/>
            </a:endParaRPr>
          </a:p>
        </p:txBody>
      </p:sp>
      <p:pic>
        <p:nvPicPr>
          <p:cNvPr id="9" name="Picture 14">
            <a:extLst>
              <a:ext uri="{FF2B5EF4-FFF2-40B4-BE49-F238E27FC236}">
                <a16:creationId xmlns:a16="http://schemas.microsoft.com/office/drawing/2014/main" id="{BCD82207-B24C-41EA-8862-E9A4A0DD50CD}"/>
              </a:ext>
            </a:extLst>
          </p:cNvPr>
          <p:cNvPicPr>
            <a:picLocks noChangeAspect="1"/>
          </p:cNvPicPr>
          <p:nvPr/>
        </p:nvPicPr>
        <p:blipFill rotWithShape="1">
          <a:blip r:embed="rId3"/>
          <a:srcRect l="1" t="47306" r="859" b="-1"/>
          <a:stretch/>
        </p:blipFill>
        <p:spPr>
          <a:xfrm>
            <a:off x="207807" y="1682359"/>
            <a:ext cx="4700534" cy="1286583"/>
          </a:xfrm>
          <a:prstGeom prst="rect">
            <a:avLst/>
          </a:prstGeom>
        </p:spPr>
      </p:pic>
      <p:sp>
        <p:nvSpPr>
          <p:cNvPr id="10" name="Rectangle 9">
            <a:extLst>
              <a:ext uri="{FF2B5EF4-FFF2-40B4-BE49-F238E27FC236}">
                <a16:creationId xmlns:a16="http://schemas.microsoft.com/office/drawing/2014/main" id="{8DB70E1C-2CC1-41A9-A1C5-318F9C0FB5F7}"/>
              </a:ext>
            </a:extLst>
          </p:cNvPr>
          <p:cNvSpPr/>
          <p:nvPr/>
        </p:nvSpPr>
        <p:spPr>
          <a:xfrm>
            <a:off x="611560" y="3419208"/>
            <a:ext cx="7920880" cy="1051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fr-FR" sz="1400">
                <a:solidFill>
                  <a:schemeClr val="tx1"/>
                </a:solidFill>
              </a:rPr>
              <a:t>Baisse d’activité d’environ </a:t>
            </a:r>
            <a:r>
              <a:rPr lang="fr-FR" sz="1400">
                <a:solidFill>
                  <a:schemeClr val="tx1"/>
                </a:solidFill>
                <a:latin typeface="Metric Bold" panose="020B0803030202060203" pitchFamily="34" charset="0"/>
              </a:rPr>
              <a:t>-33% </a:t>
            </a:r>
            <a:r>
              <a:rPr lang="fr-FR" sz="1400">
                <a:solidFill>
                  <a:schemeClr val="tx1"/>
                </a:solidFill>
              </a:rPr>
              <a:t>en période de confinement</a:t>
            </a:r>
          </a:p>
          <a:p>
            <a:pPr marL="342900" indent="-342900">
              <a:buFont typeface="Arial" panose="020B0604020202020204" pitchFamily="34" charset="0"/>
              <a:buChar char="•"/>
            </a:pPr>
            <a:r>
              <a:rPr lang="en-US" sz="1400" err="1">
                <a:solidFill>
                  <a:schemeClr val="tx1"/>
                </a:solidFill>
                <a:latin typeface="Metric Bold" panose="020B0803030202060203" pitchFamily="34" charset="0"/>
              </a:rPr>
              <a:t>Rebond</a:t>
            </a:r>
            <a:r>
              <a:rPr lang="en-US" sz="1400">
                <a:solidFill>
                  <a:schemeClr val="tx1"/>
                </a:solidFill>
                <a:latin typeface="Metric Bold" panose="020B0803030202060203" pitchFamily="34" charset="0"/>
              </a:rPr>
              <a:t> du </a:t>
            </a:r>
            <a:r>
              <a:rPr lang="en-US" sz="1400" err="1">
                <a:solidFill>
                  <a:schemeClr val="tx1"/>
                </a:solidFill>
                <a:latin typeface="Metric Bold" panose="020B0803030202060203" pitchFamily="34" charset="0"/>
              </a:rPr>
              <a:t>secteur</a:t>
            </a:r>
            <a:r>
              <a:rPr lang="en-US" sz="1400">
                <a:solidFill>
                  <a:schemeClr val="tx1"/>
                </a:solidFill>
                <a:latin typeface="Metric Bold" panose="020B0803030202060203" pitchFamily="34" charset="0"/>
              </a:rPr>
              <a:t> commerce </a:t>
            </a:r>
            <a:r>
              <a:rPr lang="en-US" sz="1400" err="1">
                <a:solidFill>
                  <a:schemeClr val="tx1"/>
                </a:solidFill>
                <a:latin typeface="Metric Bold" panose="020B0803030202060203" pitchFamily="34" charset="0"/>
              </a:rPr>
              <a:t>hébergement</a:t>
            </a:r>
            <a:r>
              <a:rPr lang="en-US" sz="1400">
                <a:solidFill>
                  <a:schemeClr val="tx1"/>
                </a:solidFill>
                <a:latin typeface="Metric Bold" panose="020B0803030202060203" pitchFamily="34" charset="0"/>
              </a:rPr>
              <a:t> restauration</a:t>
            </a:r>
            <a:r>
              <a:rPr lang="en-US" sz="1400">
                <a:solidFill>
                  <a:schemeClr val="tx1"/>
                </a:solidFill>
              </a:rPr>
              <a:t> à </a:t>
            </a:r>
            <a:r>
              <a:rPr lang="en-US" sz="1400" err="1">
                <a:solidFill>
                  <a:schemeClr val="tx1"/>
                </a:solidFill>
              </a:rPr>
              <a:t>partir</a:t>
            </a:r>
            <a:r>
              <a:rPr lang="en-US" sz="1400">
                <a:solidFill>
                  <a:schemeClr val="tx1"/>
                </a:solidFill>
              </a:rPr>
              <a:t> de </a:t>
            </a:r>
            <a:r>
              <a:rPr lang="en-US" sz="1400" err="1">
                <a:solidFill>
                  <a:schemeClr val="tx1"/>
                </a:solidFill>
              </a:rPr>
              <a:t>Juin</a:t>
            </a:r>
            <a:endParaRPr lang="en-US" sz="1400">
              <a:solidFill>
                <a:schemeClr val="tx1"/>
              </a:solidFill>
            </a:endParaRPr>
          </a:p>
          <a:p>
            <a:pPr marL="342900" indent="-342900">
              <a:buFont typeface="Arial" panose="020B0604020202020204" pitchFamily="34" charset="0"/>
              <a:buChar char="•"/>
            </a:pPr>
            <a:r>
              <a:rPr lang="en-US" sz="1400">
                <a:solidFill>
                  <a:schemeClr val="tx1"/>
                </a:solidFill>
              </a:rPr>
              <a:t>Un impact different par </a:t>
            </a:r>
            <a:r>
              <a:rPr lang="en-US" sz="1400" err="1">
                <a:solidFill>
                  <a:schemeClr val="tx1"/>
                </a:solidFill>
              </a:rPr>
              <a:t>département</a:t>
            </a:r>
            <a:r>
              <a:rPr lang="en-US" sz="1400">
                <a:solidFill>
                  <a:schemeClr val="tx1"/>
                </a:solidFill>
              </a:rPr>
              <a:t>: </a:t>
            </a:r>
            <a:r>
              <a:rPr lang="fr-FR" sz="1400">
                <a:solidFill>
                  <a:schemeClr val="tx1"/>
                </a:solidFill>
              </a:rPr>
              <a:t>Les départements ruraux sont moins affecté par la baisse de la productivité</a:t>
            </a:r>
          </a:p>
        </p:txBody>
      </p:sp>
      <p:sp>
        <p:nvSpPr>
          <p:cNvPr id="12" name="ZoneTexte 11">
            <a:extLst>
              <a:ext uri="{FF2B5EF4-FFF2-40B4-BE49-F238E27FC236}">
                <a16:creationId xmlns:a16="http://schemas.microsoft.com/office/drawing/2014/main" id="{9B1352E3-B8E1-4DF2-991E-EA4768FB1B5E}"/>
              </a:ext>
            </a:extLst>
          </p:cNvPr>
          <p:cNvSpPr txBox="1"/>
          <p:nvPr/>
        </p:nvSpPr>
        <p:spPr>
          <a:xfrm>
            <a:off x="433838" y="1385738"/>
            <a:ext cx="4248472" cy="338554"/>
          </a:xfrm>
          <a:prstGeom prst="rect">
            <a:avLst/>
          </a:prstGeom>
          <a:noFill/>
        </p:spPr>
        <p:txBody>
          <a:bodyPr wrap="square" rtlCol="0">
            <a:spAutoFit/>
          </a:bodyPr>
          <a:lstStyle/>
          <a:p>
            <a:pPr algn="ctr"/>
            <a:r>
              <a:rPr lang="fr-FR" sz="1600">
                <a:latin typeface="Metric Bold" panose="020B0803030202060203" pitchFamily="34" charset="0"/>
              </a:rPr>
              <a:t>National par secteur</a:t>
            </a:r>
            <a:endParaRPr lang="en-US" sz="1600">
              <a:latin typeface="Metric Bold" panose="020B0803030202060203" pitchFamily="34" charset="0"/>
            </a:endParaRPr>
          </a:p>
        </p:txBody>
      </p:sp>
      <p:sp>
        <p:nvSpPr>
          <p:cNvPr id="13" name="ZoneTexte 12">
            <a:extLst>
              <a:ext uri="{FF2B5EF4-FFF2-40B4-BE49-F238E27FC236}">
                <a16:creationId xmlns:a16="http://schemas.microsoft.com/office/drawing/2014/main" id="{D1E75D0F-841F-4A26-A143-9356845FBA2F}"/>
              </a:ext>
            </a:extLst>
          </p:cNvPr>
          <p:cNvSpPr txBox="1"/>
          <p:nvPr/>
        </p:nvSpPr>
        <p:spPr>
          <a:xfrm>
            <a:off x="4570786" y="1364278"/>
            <a:ext cx="4248472" cy="338554"/>
          </a:xfrm>
          <a:prstGeom prst="rect">
            <a:avLst/>
          </a:prstGeom>
          <a:noFill/>
        </p:spPr>
        <p:txBody>
          <a:bodyPr wrap="square" rtlCol="0">
            <a:spAutoFit/>
          </a:bodyPr>
          <a:lstStyle/>
          <a:p>
            <a:pPr algn="ctr"/>
            <a:r>
              <a:rPr lang="fr-FR" sz="1600">
                <a:latin typeface="Metric Bold" panose="020B0803030202060203" pitchFamily="34" charset="0"/>
              </a:rPr>
              <a:t>Départemental pour tout secteur</a:t>
            </a:r>
            <a:endParaRPr lang="en-US" sz="1600">
              <a:latin typeface="Metric Bold" panose="020B0803030202060203" pitchFamily="34" charset="0"/>
            </a:endParaRPr>
          </a:p>
        </p:txBody>
      </p:sp>
      <p:pic>
        <p:nvPicPr>
          <p:cNvPr id="15" name="Picture 7">
            <a:extLst>
              <a:ext uri="{FF2B5EF4-FFF2-40B4-BE49-F238E27FC236}">
                <a16:creationId xmlns:a16="http://schemas.microsoft.com/office/drawing/2014/main" id="{363BFDD9-A009-4D50-9646-1DC1264039FA}"/>
              </a:ext>
            </a:extLst>
          </p:cNvPr>
          <p:cNvPicPr>
            <a:picLocks noChangeAspect="1"/>
          </p:cNvPicPr>
          <p:nvPr/>
        </p:nvPicPr>
        <p:blipFill>
          <a:blip r:embed="rId4"/>
          <a:stretch>
            <a:fillRect/>
          </a:stretch>
        </p:blipFill>
        <p:spPr>
          <a:xfrm>
            <a:off x="4815615" y="1630611"/>
            <a:ext cx="3805238" cy="1413854"/>
          </a:xfrm>
          <a:prstGeom prst="rect">
            <a:avLst/>
          </a:prstGeom>
        </p:spPr>
      </p:pic>
    </p:spTree>
    <p:extLst>
      <p:ext uri="{BB962C8B-B14F-4D97-AF65-F5344CB8AC3E}">
        <p14:creationId xmlns:p14="http://schemas.microsoft.com/office/powerpoint/2010/main" val="242066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lvl="0"/>
            <a:r>
              <a:rPr lang="fr-FR" sz="2800"/>
              <a:t>Scénario de déconfinement avec 50pct de commerces et restaurants fermés, 50pct de transport réduit</a:t>
            </a:r>
            <a:endParaRPr lang="en-US" sz="1200">
              <a:solidFill>
                <a:schemeClr val="dk1"/>
              </a:solidFill>
              <a:latin typeface="Roboto Light"/>
              <a:ea typeface="Roboto Light"/>
              <a:cs typeface="Roboto Light"/>
              <a:sym typeface="Roboto Light"/>
            </a:endParaRPr>
          </a:p>
        </p:txBody>
      </p:sp>
      <p:sp>
        <p:nvSpPr>
          <p:cNvPr id="11" name="Rectangle 10">
            <a:extLst>
              <a:ext uri="{FF2B5EF4-FFF2-40B4-BE49-F238E27FC236}">
                <a16:creationId xmlns:a16="http://schemas.microsoft.com/office/drawing/2014/main" id="{03D13142-F672-406A-A16E-27765B8B8638}"/>
              </a:ext>
            </a:extLst>
          </p:cNvPr>
          <p:cNvSpPr/>
          <p:nvPr/>
        </p:nvSpPr>
        <p:spPr>
          <a:xfrm>
            <a:off x="202038" y="1493707"/>
            <a:ext cx="4547848" cy="2983623"/>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a:extLst>
              <a:ext uri="{FF2B5EF4-FFF2-40B4-BE49-F238E27FC236}">
                <a16:creationId xmlns:a16="http://schemas.microsoft.com/office/drawing/2014/main" id="{1CC7F19C-34DD-4DE5-8E45-2193036BD08A}"/>
              </a:ext>
            </a:extLst>
          </p:cNvPr>
          <p:cNvPicPr>
            <a:picLocks noChangeAspect="1"/>
          </p:cNvPicPr>
          <p:nvPr/>
        </p:nvPicPr>
        <p:blipFill rotWithShape="1">
          <a:blip r:embed="rId3"/>
          <a:srcRect l="42493" t="23174" r="28613" b="37940"/>
          <a:stretch/>
        </p:blipFill>
        <p:spPr>
          <a:xfrm>
            <a:off x="5024230" y="1517617"/>
            <a:ext cx="3743089" cy="2676163"/>
          </a:xfrm>
          <a:prstGeom prst="rect">
            <a:avLst/>
          </a:prstGeom>
        </p:spPr>
      </p:pic>
      <p:pic>
        <p:nvPicPr>
          <p:cNvPr id="17" name="Image 16">
            <a:extLst>
              <a:ext uri="{FF2B5EF4-FFF2-40B4-BE49-F238E27FC236}">
                <a16:creationId xmlns:a16="http://schemas.microsoft.com/office/drawing/2014/main" id="{FA720919-BFE1-414A-9B1B-AE5BD608B166}"/>
              </a:ext>
            </a:extLst>
          </p:cNvPr>
          <p:cNvPicPr>
            <a:picLocks noChangeAspect="1"/>
          </p:cNvPicPr>
          <p:nvPr/>
        </p:nvPicPr>
        <p:blipFill>
          <a:blip r:embed="rId4"/>
          <a:stretch>
            <a:fillRect/>
          </a:stretch>
        </p:blipFill>
        <p:spPr>
          <a:xfrm>
            <a:off x="3315572" y="1493707"/>
            <a:ext cx="1362876" cy="2903371"/>
          </a:xfrm>
          <a:prstGeom prst="rect">
            <a:avLst/>
          </a:prstGeom>
        </p:spPr>
      </p:pic>
      <p:pic>
        <p:nvPicPr>
          <p:cNvPr id="18" name="Image 17">
            <a:extLst>
              <a:ext uri="{FF2B5EF4-FFF2-40B4-BE49-F238E27FC236}">
                <a16:creationId xmlns:a16="http://schemas.microsoft.com/office/drawing/2014/main" id="{7F471DA8-4094-4936-A4D2-63D370928A42}"/>
              </a:ext>
            </a:extLst>
          </p:cNvPr>
          <p:cNvPicPr>
            <a:picLocks noChangeAspect="1"/>
          </p:cNvPicPr>
          <p:nvPr/>
        </p:nvPicPr>
        <p:blipFill>
          <a:blip r:embed="rId5"/>
          <a:stretch>
            <a:fillRect/>
          </a:stretch>
        </p:blipFill>
        <p:spPr>
          <a:xfrm>
            <a:off x="1794471" y="1493707"/>
            <a:ext cx="1432704" cy="2392578"/>
          </a:xfrm>
          <a:prstGeom prst="rect">
            <a:avLst/>
          </a:prstGeom>
        </p:spPr>
      </p:pic>
      <p:pic>
        <p:nvPicPr>
          <p:cNvPr id="19" name="Image 18">
            <a:extLst>
              <a:ext uri="{FF2B5EF4-FFF2-40B4-BE49-F238E27FC236}">
                <a16:creationId xmlns:a16="http://schemas.microsoft.com/office/drawing/2014/main" id="{86ED94D1-8E36-499C-BE91-E47BCEA0A522}"/>
              </a:ext>
            </a:extLst>
          </p:cNvPr>
          <p:cNvPicPr>
            <a:picLocks noChangeAspect="1"/>
          </p:cNvPicPr>
          <p:nvPr/>
        </p:nvPicPr>
        <p:blipFill>
          <a:blip r:embed="rId6"/>
          <a:stretch>
            <a:fillRect/>
          </a:stretch>
        </p:blipFill>
        <p:spPr>
          <a:xfrm>
            <a:off x="290435" y="1493707"/>
            <a:ext cx="1415639" cy="1439103"/>
          </a:xfrm>
          <a:prstGeom prst="rect">
            <a:avLst/>
          </a:prstGeom>
        </p:spPr>
      </p:pic>
    </p:spTree>
    <p:extLst>
      <p:ext uri="{BB962C8B-B14F-4D97-AF65-F5344CB8AC3E}">
        <p14:creationId xmlns:p14="http://schemas.microsoft.com/office/powerpoint/2010/main" val="45792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lvl="0"/>
            <a:r>
              <a:rPr lang="en-US" sz="2800" err="1"/>
              <a:t>Scénario</a:t>
            </a:r>
            <a:r>
              <a:rPr lang="en-US" sz="2800"/>
              <a:t> avec confinement des seniors</a:t>
            </a:r>
            <a:endParaRPr lang="en-US" sz="1200">
              <a:solidFill>
                <a:schemeClr val="dk1"/>
              </a:solidFill>
              <a:latin typeface="Roboto Light"/>
              <a:ea typeface="Roboto Light"/>
              <a:cs typeface="Roboto Light"/>
              <a:sym typeface="Roboto Light"/>
            </a:endParaRPr>
          </a:p>
        </p:txBody>
      </p:sp>
      <p:pic>
        <p:nvPicPr>
          <p:cNvPr id="22" name="Image 21">
            <a:extLst>
              <a:ext uri="{FF2B5EF4-FFF2-40B4-BE49-F238E27FC236}">
                <a16:creationId xmlns:a16="http://schemas.microsoft.com/office/drawing/2014/main" id="{EDD7B2A6-0C6B-4555-B857-9DB95E665A47}"/>
              </a:ext>
            </a:extLst>
          </p:cNvPr>
          <p:cNvPicPr>
            <a:picLocks noChangeAspect="1"/>
          </p:cNvPicPr>
          <p:nvPr/>
        </p:nvPicPr>
        <p:blipFill rotWithShape="1">
          <a:blip r:embed="rId3"/>
          <a:srcRect l="44418" t="32164" r="29544" b="34259"/>
          <a:stretch/>
        </p:blipFill>
        <p:spPr>
          <a:xfrm>
            <a:off x="5715000" y="2013506"/>
            <a:ext cx="3169138" cy="2170931"/>
          </a:xfrm>
          <a:prstGeom prst="rect">
            <a:avLst/>
          </a:prstGeom>
        </p:spPr>
      </p:pic>
      <p:pic>
        <p:nvPicPr>
          <p:cNvPr id="23" name="Image 22">
            <a:extLst>
              <a:ext uri="{FF2B5EF4-FFF2-40B4-BE49-F238E27FC236}">
                <a16:creationId xmlns:a16="http://schemas.microsoft.com/office/drawing/2014/main" id="{8A69BFAF-96DC-413D-BC26-C5A84A59F588}"/>
              </a:ext>
            </a:extLst>
          </p:cNvPr>
          <p:cNvPicPr>
            <a:picLocks noChangeAspect="1"/>
          </p:cNvPicPr>
          <p:nvPr/>
        </p:nvPicPr>
        <p:blipFill rotWithShape="1">
          <a:blip r:embed="rId4"/>
          <a:srcRect l="41909" t="31455" r="33734" b="36663"/>
          <a:stretch/>
        </p:blipFill>
        <p:spPr>
          <a:xfrm>
            <a:off x="2573756" y="1988106"/>
            <a:ext cx="2868366" cy="1994704"/>
          </a:xfrm>
          <a:prstGeom prst="rect">
            <a:avLst/>
          </a:prstGeom>
        </p:spPr>
      </p:pic>
      <p:pic>
        <p:nvPicPr>
          <p:cNvPr id="24" name="Image 23">
            <a:extLst>
              <a:ext uri="{FF2B5EF4-FFF2-40B4-BE49-F238E27FC236}">
                <a16:creationId xmlns:a16="http://schemas.microsoft.com/office/drawing/2014/main" id="{6A37BCF1-A973-43B4-B68B-89CEB89A8E27}"/>
              </a:ext>
            </a:extLst>
          </p:cNvPr>
          <p:cNvPicPr>
            <a:picLocks noChangeAspect="1"/>
          </p:cNvPicPr>
          <p:nvPr/>
        </p:nvPicPr>
        <p:blipFill>
          <a:blip r:embed="rId5"/>
          <a:stretch>
            <a:fillRect/>
          </a:stretch>
        </p:blipFill>
        <p:spPr>
          <a:xfrm>
            <a:off x="416317" y="2292110"/>
            <a:ext cx="2040365" cy="1332484"/>
          </a:xfrm>
          <a:prstGeom prst="rect">
            <a:avLst/>
          </a:prstGeom>
        </p:spPr>
      </p:pic>
      <p:pic>
        <p:nvPicPr>
          <p:cNvPr id="25" name="Image 24">
            <a:extLst>
              <a:ext uri="{FF2B5EF4-FFF2-40B4-BE49-F238E27FC236}">
                <a16:creationId xmlns:a16="http://schemas.microsoft.com/office/drawing/2014/main" id="{BB0CC0A3-D4F3-43E3-A18A-4CED52E26114}"/>
              </a:ext>
            </a:extLst>
          </p:cNvPr>
          <p:cNvPicPr>
            <a:picLocks noChangeAspect="1"/>
          </p:cNvPicPr>
          <p:nvPr/>
        </p:nvPicPr>
        <p:blipFill rotWithShape="1">
          <a:blip r:embed="rId4"/>
          <a:srcRect l="37198" t="22079" r="23761" b="68627"/>
          <a:stretch/>
        </p:blipFill>
        <p:spPr>
          <a:xfrm>
            <a:off x="3577921" y="1570673"/>
            <a:ext cx="4179873" cy="528638"/>
          </a:xfrm>
          <a:prstGeom prst="rect">
            <a:avLst/>
          </a:prstGeom>
        </p:spPr>
      </p:pic>
      <p:cxnSp>
        <p:nvCxnSpPr>
          <p:cNvPr id="26" name="Connecteur droit 25">
            <a:extLst>
              <a:ext uri="{FF2B5EF4-FFF2-40B4-BE49-F238E27FC236}">
                <a16:creationId xmlns:a16="http://schemas.microsoft.com/office/drawing/2014/main" id="{F19D13DC-0561-45D6-AD0D-37D513244895}"/>
              </a:ext>
            </a:extLst>
          </p:cNvPr>
          <p:cNvCxnSpPr>
            <a:cxnSpLocks/>
          </p:cNvCxnSpPr>
          <p:nvPr/>
        </p:nvCxnSpPr>
        <p:spPr>
          <a:xfrm flipH="1">
            <a:off x="5893593" y="3572827"/>
            <a:ext cx="2371725"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AE98B544-E17C-4FA2-AF8D-11D65479713C}"/>
              </a:ext>
            </a:extLst>
          </p:cNvPr>
          <p:cNvSpPr txBox="1"/>
          <p:nvPr/>
        </p:nvSpPr>
        <p:spPr>
          <a:xfrm>
            <a:off x="4573568" y="3709466"/>
            <a:ext cx="1320025" cy="430887"/>
          </a:xfrm>
          <a:prstGeom prst="rect">
            <a:avLst/>
          </a:prstGeom>
          <a:noFill/>
        </p:spPr>
        <p:txBody>
          <a:bodyPr wrap="square" rtlCol="0">
            <a:spAutoFit/>
          </a:bodyPr>
          <a:lstStyle/>
          <a:p>
            <a:r>
              <a:rPr lang="fr-FR" sz="1100">
                <a:solidFill>
                  <a:srgbClr val="FA7DA3"/>
                </a:solidFill>
                <a:latin typeface="Metric Bold" panose="020B0803030202060203" pitchFamily="34" charset="0"/>
              </a:rPr>
              <a:t>Nombre de décès divisé par 3</a:t>
            </a:r>
          </a:p>
        </p:txBody>
      </p:sp>
      <p:sp>
        <p:nvSpPr>
          <p:cNvPr id="28" name="ZoneTexte 27">
            <a:extLst>
              <a:ext uri="{FF2B5EF4-FFF2-40B4-BE49-F238E27FC236}">
                <a16:creationId xmlns:a16="http://schemas.microsoft.com/office/drawing/2014/main" id="{AD5FE259-8875-41C7-A4B5-A3514C7BC732}"/>
              </a:ext>
            </a:extLst>
          </p:cNvPr>
          <p:cNvSpPr txBox="1"/>
          <p:nvPr/>
        </p:nvSpPr>
        <p:spPr>
          <a:xfrm>
            <a:off x="8353831" y="3403550"/>
            <a:ext cx="828675" cy="338554"/>
          </a:xfrm>
          <a:prstGeom prst="rect">
            <a:avLst/>
          </a:prstGeom>
          <a:noFill/>
        </p:spPr>
        <p:txBody>
          <a:bodyPr wrap="square" rtlCol="0">
            <a:spAutoFit/>
          </a:bodyPr>
          <a:lstStyle/>
          <a:p>
            <a:r>
              <a:rPr lang="fr-FR" sz="800">
                <a:solidFill>
                  <a:schemeClr val="accent4"/>
                </a:solidFill>
              </a:rPr>
              <a:t>Saturation réanimation</a:t>
            </a:r>
          </a:p>
        </p:txBody>
      </p:sp>
      <p:cxnSp>
        <p:nvCxnSpPr>
          <p:cNvPr id="29" name="Connecteur droit avec flèche 28">
            <a:extLst>
              <a:ext uri="{FF2B5EF4-FFF2-40B4-BE49-F238E27FC236}">
                <a16:creationId xmlns:a16="http://schemas.microsoft.com/office/drawing/2014/main" id="{2FFD2064-DF50-4918-B83C-3840D23D02E4}"/>
              </a:ext>
            </a:extLst>
          </p:cNvPr>
          <p:cNvCxnSpPr>
            <a:cxnSpLocks/>
          </p:cNvCxnSpPr>
          <p:nvPr/>
        </p:nvCxnSpPr>
        <p:spPr>
          <a:xfrm>
            <a:off x="5093495" y="3300846"/>
            <a:ext cx="0" cy="205408"/>
          </a:xfrm>
          <a:prstGeom prst="straightConnector1">
            <a:avLst/>
          </a:prstGeom>
          <a:ln>
            <a:solidFill>
              <a:srgbClr val="FA7DA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981D696D-EAA4-467A-9354-B5E767351164}"/>
              </a:ext>
            </a:extLst>
          </p:cNvPr>
          <p:cNvCxnSpPr>
            <a:cxnSpLocks/>
          </p:cNvCxnSpPr>
          <p:nvPr/>
        </p:nvCxnSpPr>
        <p:spPr>
          <a:xfrm flipV="1">
            <a:off x="5093495" y="3228975"/>
            <a:ext cx="800098" cy="277279"/>
          </a:xfrm>
          <a:prstGeom prst="line">
            <a:avLst/>
          </a:prstGeom>
          <a:ln>
            <a:solidFill>
              <a:srgbClr val="FA7DA3"/>
            </a:solidFill>
            <a:prstDash val="sys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7CEF592-3802-4C03-A8ED-137246C8A3B2}"/>
              </a:ext>
            </a:extLst>
          </p:cNvPr>
          <p:cNvCxnSpPr>
            <a:cxnSpLocks/>
          </p:cNvCxnSpPr>
          <p:nvPr/>
        </p:nvCxnSpPr>
        <p:spPr>
          <a:xfrm flipH="1">
            <a:off x="3000375" y="3587115"/>
            <a:ext cx="2371725" cy="0"/>
          </a:xfrm>
          <a:prstGeom prst="line">
            <a:avLst/>
          </a:prstGeom>
          <a:ln w="9525">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95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42" name="Oval 23">
            <a:extLst>
              <a:ext uri="{FF2B5EF4-FFF2-40B4-BE49-F238E27FC236}">
                <a16:creationId xmlns:a16="http://schemas.microsoft.com/office/drawing/2014/main" id="{DAC0CA58-5E62-4347-8A68-ADE2B59E2E02}"/>
              </a:ext>
            </a:extLst>
          </p:cNvPr>
          <p:cNvSpPr>
            <a:spLocks noChangeAspect="1"/>
          </p:cNvSpPr>
          <p:nvPr/>
        </p:nvSpPr>
        <p:spPr>
          <a:xfrm>
            <a:off x="5037471" y="2376681"/>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lang="fr-FR" sz="2159">
                <a:solidFill>
                  <a:srgbClr val="FFFFFF"/>
                </a:solidFill>
                <a:latin typeface="Metric Bold" panose="020B0803030202060203" pitchFamily="34" charset="0"/>
                <a:ea typeface="+mn-ea"/>
                <a:cs typeface="+mn-cs"/>
              </a:rPr>
              <a:t>5</a:t>
            </a:r>
            <a:endPar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endParaRPr>
          </a:p>
        </p:txBody>
      </p:sp>
      <p:sp>
        <p:nvSpPr>
          <p:cNvPr id="49" name="Oval 23">
            <a:extLst>
              <a:ext uri="{FF2B5EF4-FFF2-40B4-BE49-F238E27FC236}">
                <a16:creationId xmlns:a16="http://schemas.microsoft.com/office/drawing/2014/main" id="{88C67B4C-E063-4749-AE58-F3D32B54F277}"/>
              </a:ext>
            </a:extLst>
          </p:cNvPr>
          <p:cNvSpPr>
            <a:spLocks noChangeAspect="1"/>
          </p:cNvSpPr>
          <p:nvPr/>
        </p:nvSpPr>
        <p:spPr>
          <a:xfrm>
            <a:off x="5037471" y="3984216"/>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lang="fr-FR" sz="2159">
                <a:solidFill>
                  <a:srgbClr val="FFFFFF"/>
                </a:solidFill>
                <a:latin typeface="Metric Bold" panose="020B0803030202060203" pitchFamily="34" charset="0"/>
                <a:ea typeface="+mn-ea"/>
                <a:cs typeface="+mn-cs"/>
              </a:rPr>
              <a:t>6</a:t>
            </a:r>
            <a:endPar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endParaRPr>
          </a:p>
        </p:txBody>
      </p:sp>
      <p:pic>
        <p:nvPicPr>
          <p:cNvPr id="63" name="Google Shape;11;p3">
            <a:extLst>
              <a:ext uri="{FF2B5EF4-FFF2-40B4-BE49-F238E27FC236}">
                <a16:creationId xmlns:a16="http://schemas.microsoft.com/office/drawing/2014/main" id="{A0AF6695-7B1E-4886-B508-CA7CE0F118A8}"/>
              </a:ext>
            </a:extLst>
          </p:cNvPr>
          <p:cNvPicPr preferRelativeResize="0"/>
          <p:nvPr/>
        </p:nvPicPr>
        <p:blipFill>
          <a:blip r:embed="rId3">
            <a:alphaModFix/>
          </a:blip>
          <a:stretch>
            <a:fillRect/>
          </a:stretch>
        </p:blipFill>
        <p:spPr>
          <a:xfrm>
            <a:off x="4960064" y="3930658"/>
            <a:ext cx="573109" cy="542438"/>
          </a:xfrm>
          <a:prstGeom prst="rect">
            <a:avLst/>
          </a:prstGeom>
          <a:noFill/>
          <a:ln>
            <a:noFill/>
          </a:ln>
        </p:spPr>
      </p:pic>
      <p:pic>
        <p:nvPicPr>
          <p:cNvPr id="62" name="Google Shape;11;p3">
            <a:extLst>
              <a:ext uri="{FF2B5EF4-FFF2-40B4-BE49-F238E27FC236}">
                <a16:creationId xmlns:a16="http://schemas.microsoft.com/office/drawing/2014/main" id="{75B9EE41-017D-4A13-8CE0-1D61E5C3EEAE}"/>
              </a:ext>
            </a:extLst>
          </p:cNvPr>
          <p:cNvPicPr preferRelativeResize="0"/>
          <p:nvPr/>
        </p:nvPicPr>
        <p:blipFill>
          <a:blip r:embed="rId3">
            <a:alphaModFix/>
          </a:blip>
          <a:stretch>
            <a:fillRect/>
          </a:stretch>
        </p:blipFill>
        <p:spPr>
          <a:xfrm>
            <a:off x="4960064" y="2346928"/>
            <a:ext cx="573109" cy="542438"/>
          </a:xfrm>
          <a:prstGeom prst="rect">
            <a:avLst/>
          </a:prstGeom>
          <a:noFill/>
          <a:ln>
            <a:noFill/>
          </a:ln>
        </p:spPr>
      </p:pic>
      <p:sp>
        <p:nvSpPr>
          <p:cNvPr id="73" name="Oval 18">
            <a:extLst>
              <a:ext uri="{FF2B5EF4-FFF2-40B4-BE49-F238E27FC236}">
                <a16:creationId xmlns:a16="http://schemas.microsoft.com/office/drawing/2014/main" id="{4829605F-61F7-4B1E-AD9F-4B7FE9F52050}"/>
              </a:ext>
            </a:extLst>
          </p:cNvPr>
          <p:cNvSpPr>
            <a:spLocks noChangeAspect="1"/>
          </p:cNvSpPr>
          <p:nvPr/>
        </p:nvSpPr>
        <p:spPr>
          <a:xfrm>
            <a:off x="5014633" y="924456"/>
            <a:ext cx="426217" cy="435322"/>
          </a:xfrm>
          <a:prstGeom prst="ellipse">
            <a:avLst/>
          </a:prstGeom>
          <a:solidFill>
            <a:srgbClr val="5DBFCF"/>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4</a:t>
            </a:r>
          </a:p>
        </p:txBody>
      </p:sp>
      <p:pic>
        <p:nvPicPr>
          <p:cNvPr id="76" name="Google Shape;11;p3">
            <a:extLst>
              <a:ext uri="{FF2B5EF4-FFF2-40B4-BE49-F238E27FC236}">
                <a16:creationId xmlns:a16="http://schemas.microsoft.com/office/drawing/2014/main" id="{F15C813F-3441-4DA2-A9E8-F641A0303C50}"/>
              </a:ext>
            </a:extLst>
          </p:cNvPr>
          <p:cNvPicPr preferRelativeResize="0"/>
          <p:nvPr/>
        </p:nvPicPr>
        <p:blipFill>
          <a:blip r:embed="rId3">
            <a:alphaModFix/>
          </a:blip>
          <a:stretch>
            <a:fillRect/>
          </a:stretch>
        </p:blipFill>
        <p:spPr>
          <a:xfrm>
            <a:off x="4941963" y="883800"/>
            <a:ext cx="573109" cy="542438"/>
          </a:xfrm>
          <a:prstGeom prst="rect">
            <a:avLst/>
          </a:prstGeom>
          <a:noFill/>
          <a:ln>
            <a:noFill/>
          </a:ln>
        </p:spPr>
      </p:pic>
      <p:cxnSp>
        <p:nvCxnSpPr>
          <p:cNvPr id="51" name="Straight Connector 25">
            <a:extLst>
              <a:ext uri="{FF2B5EF4-FFF2-40B4-BE49-F238E27FC236}">
                <a16:creationId xmlns:a16="http://schemas.microsoft.com/office/drawing/2014/main" id="{B22FE510-561B-4B25-9092-111BC5FE9A45}"/>
              </a:ext>
            </a:extLst>
          </p:cNvPr>
          <p:cNvCxnSpPr/>
          <p:nvPr/>
        </p:nvCxnSpPr>
        <p:spPr>
          <a:xfrm flipH="1">
            <a:off x="5322312" y="4365025"/>
            <a:ext cx="3240000" cy="0"/>
          </a:xfrm>
          <a:prstGeom prst="line">
            <a:avLst/>
          </a:prstGeom>
          <a:noFill/>
          <a:ln w="9525" cap="flat" cmpd="sng" algn="ctr">
            <a:solidFill>
              <a:srgbClr val="38ABBE"/>
            </a:solidFill>
            <a:prstDash val="solid"/>
          </a:ln>
          <a:effectLst/>
        </p:spPr>
      </p:cxnSp>
      <p:cxnSp>
        <p:nvCxnSpPr>
          <p:cNvPr id="44" name="Straight Connector 25">
            <a:extLst>
              <a:ext uri="{FF2B5EF4-FFF2-40B4-BE49-F238E27FC236}">
                <a16:creationId xmlns:a16="http://schemas.microsoft.com/office/drawing/2014/main" id="{599153D3-5CD7-4AFA-B3A3-D67FBEA42154}"/>
              </a:ext>
            </a:extLst>
          </p:cNvPr>
          <p:cNvCxnSpPr/>
          <p:nvPr/>
        </p:nvCxnSpPr>
        <p:spPr>
          <a:xfrm flipH="1">
            <a:off x="5322312" y="2771775"/>
            <a:ext cx="3240000" cy="0"/>
          </a:xfrm>
          <a:prstGeom prst="line">
            <a:avLst/>
          </a:prstGeom>
          <a:noFill/>
          <a:ln w="9525" cap="flat" cmpd="sng" algn="ctr">
            <a:solidFill>
              <a:srgbClr val="38ABBE"/>
            </a:solidFill>
            <a:prstDash val="solid"/>
          </a:ln>
          <a:effectLst/>
        </p:spPr>
      </p:cxnSp>
      <p:cxnSp>
        <p:nvCxnSpPr>
          <p:cNvPr id="55" name="Straight Connector 25">
            <a:extLst>
              <a:ext uri="{FF2B5EF4-FFF2-40B4-BE49-F238E27FC236}">
                <a16:creationId xmlns:a16="http://schemas.microsoft.com/office/drawing/2014/main" id="{FF01C252-458E-46FF-B0F6-55D11139C412}"/>
              </a:ext>
            </a:extLst>
          </p:cNvPr>
          <p:cNvCxnSpPr/>
          <p:nvPr/>
        </p:nvCxnSpPr>
        <p:spPr>
          <a:xfrm flipH="1">
            <a:off x="731815" y="4127945"/>
            <a:ext cx="3600000" cy="0"/>
          </a:xfrm>
          <a:prstGeom prst="line">
            <a:avLst/>
          </a:prstGeom>
          <a:noFill/>
          <a:ln w="9525" cap="flat" cmpd="sng" algn="ctr">
            <a:solidFill>
              <a:srgbClr val="38ABBE"/>
            </a:solidFill>
            <a:prstDash val="solid"/>
          </a:ln>
          <a:effectLst/>
        </p:spPr>
      </p:cxnSp>
      <p:cxnSp>
        <p:nvCxnSpPr>
          <p:cNvPr id="48" name="Straight Connector 25">
            <a:extLst>
              <a:ext uri="{FF2B5EF4-FFF2-40B4-BE49-F238E27FC236}">
                <a16:creationId xmlns:a16="http://schemas.microsoft.com/office/drawing/2014/main" id="{5FDF4FA5-56E1-4FB2-9B66-1ACCD77DB9E0}"/>
              </a:ext>
            </a:extLst>
          </p:cNvPr>
          <p:cNvCxnSpPr/>
          <p:nvPr/>
        </p:nvCxnSpPr>
        <p:spPr>
          <a:xfrm flipH="1">
            <a:off x="731815" y="2813631"/>
            <a:ext cx="3600000" cy="0"/>
          </a:xfrm>
          <a:prstGeom prst="line">
            <a:avLst/>
          </a:prstGeom>
          <a:noFill/>
          <a:ln w="9525" cap="flat" cmpd="sng" algn="ctr">
            <a:solidFill>
              <a:srgbClr val="38ABBE"/>
            </a:solidFill>
            <a:prstDash val="solid"/>
          </a:ln>
          <a:effectLst/>
        </p:spPr>
      </p:cxnSp>
      <p:sp>
        <p:nvSpPr>
          <p:cNvPr id="53" name="Oval 23">
            <a:extLst>
              <a:ext uri="{FF2B5EF4-FFF2-40B4-BE49-F238E27FC236}">
                <a16:creationId xmlns:a16="http://schemas.microsoft.com/office/drawing/2014/main" id="{DBFAC658-AEEA-49E3-AA61-EEBC5FB850A2}"/>
              </a:ext>
            </a:extLst>
          </p:cNvPr>
          <p:cNvSpPr>
            <a:spLocks noChangeAspect="1"/>
          </p:cNvSpPr>
          <p:nvPr/>
        </p:nvSpPr>
        <p:spPr>
          <a:xfrm>
            <a:off x="446974" y="3768568"/>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3</a:t>
            </a:r>
          </a:p>
        </p:txBody>
      </p:sp>
      <p:sp>
        <p:nvSpPr>
          <p:cNvPr id="46" name="Oval 23">
            <a:extLst>
              <a:ext uri="{FF2B5EF4-FFF2-40B4-BE49-F238E27FC236}">
                <a16:creationId xmlns:a16="http://schemas.microsoft.com/office/drawing/2014/main" id="{D62A20E2-5F1D-4D5E-9806-AFAD0D3E9AD6}"/>
              </a:ext>
            </a:extLst>
          </p:cNvPr>
          <p:cNvSpPr>
            <a:spLocks noChangeAspect="1"/>
          </p:cNvSpPr>
          <p:nvPr/>
        </p:nvSpPr>
        <p:spPr>
          <a:xfrm>
            <a:off x="446974" y="2425682"/>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2</a:t>
            </a:r>
          </a:p>
        </p:txBody>
      </p:sp>
      <p:pic>
        <p:nvPicPr>
          <p:cNvPr id="61" name="Google Shape;11;p3">
            <a:extLst>
              <a:ext uri="{FF2B5EF4-FFF2-40B4-BE49-F238E27FC236}">
                <a16:creationId xmlns:a16="http://schemas.microsoft.com/office/drawing/2014/main" id="{8B15FF99-690F-4015-8C65-B0081E5973AA}"/>
              </a:ext>
            </a:extLst>
          </p:cNvPr>
          <p:cNvPicPr preferRelativeResize="0"/>
          <p:nvPr/>
        </p:nvPicPr>
        <p:blipFill>
          <a:blip r:embed="rId3">
            <a:alphaModFix/>
          </a:blip>
          <a:stretch>
            <a:fillRect/>
          </a:stretch>
        </p:blipFill>
        <p:spPr>
          <a:xfrm>
            <a:off x="374304" y="3706054"/>
            <a:ext cx="573109" cy="542438"/>
          </a:xfrm>
          <a:prstGeom prst="rect">
            <a:avLst/>
          </a:prstGeom>
          <a:noFill/>
          <a:ln>
            <a:noFill/>
          </a:ln>
        </p:spPr>
      </p:pic>
      <p:pic>
        <p:nvPicPr>
          <p:cNvPr id="60" name="Google Shape;11;p3">
            <a:extLst>
              <a:ext uri="{FF2B5EF4-FFF2-40B4-BE49-F238E27FC236}">
                <a16:creationId xmlns:a16="http://schemas.microsoft.com/office/drawing/2014/main" id="{6F751F17-65DD-4681-8D37-6EE9E81EBD60}"/>
              </a:ext>
            </a:extLst>
          </p:cNvPr>
          <p:cNvPicPr preferRelativeResize="0"/>
          <p:nvPr/>
        </p:nvPicPr>
        <p:blipFill>
          <a:blip r:embed="rId3">
            <a:alphaModFix/>
          </a:blip>
          <a:stretch>
            <a:fillRect/>
          </a:stretch>
        </p:blipFill>
        <p:spPr>
          <a:xfrm>
            <a:off x="374304" y="2372124"/>
            <a:ext cx="573109" cy="542438"/>
          </a:xfrm>
          <a:prstGeom prst="rect">
            <a:avLst/>
          </a:prstGeom>
          <a:noFill/>
          <a:ln>
            <a:noFill/>
          </a:ln>
        </p:spPr>
      </p:pic>
      <p:sp>
        <p:nvSpPr>
          <p:cNvPr id="89" name="Google Shape;89;p20"/>
          <p:cNvSpPr txBox="1"/>
          <p:nvPr/>
        </p:nvSpPr>
        <p:spPr>
          <a:xfrm>
            <a:off x="25096" y="56439"/>
            <a:ext cx="9254635"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400" b="1" dirty="0">
                <a:solidFill>
                  <a:schemeClr val="dk1"/>
                </a:solidFill>
                <a:latin typeface="Roboto Light"/>
                <a:ea typeface="Roboto Light"/>
              </a:rPr>
              <a:t>Données utiles pour nos modèles économiques et sanitaires</a:t>
            </a:r>
            <a:endParaRPr lang="fr-FR" sz="2400" b="1" dirty="0">
              <a:solidFill>
                <a:schemeClr val="dk1"/>
              </a:solidFill>
              <a:latin typeface="Roboto Light"/>
              <a:ea typeface="Roboto Light"/>
              <a:sym typeface="Roboto"/>
            </a:endParaRPr>
          </a:p>
        </p:txBody>
      </p:sp>
      <p:sp>
        <p:nvSpPr>
          <p:cNvPr id="37" name="Rectangle 36">
            <a:extLst>
              <a:ext uri="{FF2B5EF4-FFF2-40B4-BE49-F238E27FC236}">
                <a16:creationId xmlns:a16="http://schemas.microsoft.com/office/drawing/2014/main" id="{C633D990-150F-4D3C-932F-321AAEFB4ADC}"/>
              </a:ext>
            </a:extLst>
          </p:cNvPr>
          <p:cNvSpPr/>
          <p:nvPr/>
        </p:nvSpPr>
        <p:spPr>
          <a:xfrm>
            <a:off x="911815" y="771550"/>
            <a:ext cx="3636000" cy="539122"/>
          </a:xfrm>
          <a:prstGeom prst="rect">
            <a:avLst/>
          </a:prstGeom>
        </p:spPr>
        <p:txBody>
          <a:bodyPr wrap="square" lIns="107182" tIns="53594" rIns="107182" bIns="53594">
            <a:spAutoFit/>
          </a:bodyPr>
          <a:lstStyle/>
          <a:p>
            <a:pPr marL="0" marR="0" lvl="0" indent="0" algn="l" defTabSz="1071806" rtl="0" eaLnBrk="0" fontAlgn="base" latinLnBrk="0" hangingPunct="0">
              <a:lnSpc>
                <a:spcPct val="100000"/>
              </a:lnSpc>
              <a:spcBef>
                <a:spcPct val="0"/>
              </a:spcBef>
              <a:spcAft>
                <a:spcPct val="0"/>
              </a:spcAft>
              <a:buClrTx/>
              <a:buSzTx/>
              <a:buFontTx/>
              <a:buNone/>
              <a:tabLst/>
              <a:defRPr/>
            </a:pPr>
            <a:r>
              <a:rPr lang="fr-FR" altLang="en-US" b="1" kern="1200">
                <a:solidFill>
                  <a:srgbClr val="00B7FF"/>
                </a:solidFill>
                <a:latin typeface="Roboto" panose="020B0604020202020204" charset="0"/>
                <a:ea typeface="Roboto" panose="020B0604020202020204" charset="0"/>
                <a:cs typeface="Calibri Bold" panose="020F0702030404030204" pitchFamily="34" charset="0"/>
              </a:rPr>
              <a:t>Données open source et open data économiques et sanitaires</a:t>
            </a:r>
            <a:endParaRPr kumimoji="0" lang="fr-FR" altLang="en-US" b="1" i="0" u="none" strike="noStrike" kern="1200" cap="none" spc="0" normalizeH="0" baseline="0" noProof="0">
              <a:ln>
                <a:noFill/>
              </a:ln>
              <a:solidFill>
                <a:srgbClr val="00B7FF"/>
              </a:solidFill>
              <a:effectLst/>
              <a:uLnTx/>
              <a:uFillTx/>
              <a:latin typeface="Roboto" panose="020B0604020202020204" charset="0"/>
              <a:ea typeface="Roboto" panose="020B0604020202020204" charset="0"/>
              <a:cs typeface="Calibri Bold" panose="020F0702030404030204" pitchFamily="34" charset="0"/>
            </a:endParaRPr>
          </a:p>
        </p:txBody>
      </p:sp>
      <p:sp>
        <p:nvSpPr>
          <p:cNvPr id="38" name="Oval 18">
            <a:extLst>
              <a:ext uri="{FF2B5EF4-FFF2-40B4-BE49-F238E27FC236}">
                <a16:creationId xmlns:a16="http://schemas.microsoft.com/office/drawing/2014/main" id="{A4E6F29C-62B0-402F-8609-2762AC04B771}"/>
              </a:ext>
            </a:extLst>
          </p:cNvPr>
          <p:cNvSpPr>
            <a:spLocks noChangeAspect="1"/>
          </p:cNvSpPr>
          <p:nvPr/>
        </p:nvSpPr>
        <p:spPr>
          <a:xfrm>
            <a:off x="446974" y="924456"/>
            <a:ext cx="426217" cy="435322"/>
          </a:xfrm>
          <a:prstGeom prst="ellipse">
            <a:avLst/>
          </a:prstGeom>
          <a:solidFill>
            <a:srgbClr val="5DBFCF"/>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1</a:t>
            </a:r>
          </a:p>
        </p:txBody>
      </p:sp>
      <p:cxnSp>
        <p:nvCxnSpPr>
          <p:cNvPr id="40" name="Straight Connector 20">
            <a:extLst>
              <a:ext uri="{FF2B5EF4-FFF2-40B4-BE49-F238E27FC236}">
                <a16:creationId xmlns:a16="http://schemas.microsoft.com/office/drawing/2014/main" id="{9AD0EF95-F909-4798-8503-95DBD075AE84}"/>
              </a:ext>
            </a:extLst>
          </p:cNvPr>
          <p:cNvCxnSpPr/>
          <p:nvPr/>
        </p:nvCxnSpPr>
        <p:spPr>
          <a:xfrm flipH="1">
            <a:off x="731815" y="1275606"/>
            <a:ext cx="3600000" cy="0"/>
          </a:xfrm>
          <a:prstGeom prst="line">
            <a:avLst/>
          </a:prstGeom>
          <a:noFill/>
          <a:ln w="9525" cap="flat" cmpd="sng" algn="ctr">
            <a:solidFill>
              <a:srgbClr val="5DBFCF"/>
            </a:solidFill>
            <a:prstDash val="solid"/>
          </a:ln>
          <a:effectLst/>
        </p:spPr>
      </p:cxnSp>
      <p:sp>
        <p:nvSpPr>
          <p:cNvPr id="41" name="Rectangle 40">
            <a:extLst>
              <a:ext uri="{FF2B5EF4-FFF2-40B4-BE49-F238E27FC236}">
                <a16:creationId xmlns:a16="http://schemas.microsoft.com/office/drawing/2014/main" id="{E9C96783-8E94-4158-AA4F-BB19959911B2}"/>
              </a:ext>
            </a:extLst>
          </p:cNvPr>
          <p:cNvSpPr/>
          <p:nvPr/>
        </p:nvSpPr>
        <p:spPr>
          <a:xfrm>
            <a:off x="5459448" y="2234080"/>
            <a:ext cx="3636000" cy="539122"/>
          </a:xfrm>
          <a:prstGeom prst="rect">
            <a:avLst/>
          </a:prstGeom>
        </p:spPr>
        <p:txBody>
          <a:bodyPr wrap="square" lIns="107182" tIns="53594" rIns="107182" bIns="53594">
            <a:spAutoFit/>
          </a:bodyPr>
          <a:lstStyle/>
          <a:p>
            <a:pPr marL="0" lvl="0" indent="0" defTabSz="1071806" eaLnBrk="0" fontAlgn="base" latinLnBrk="0" hangingPunct="0">
              <a:spcBef>
                <a:spcPct val="0"/>
              </a:spcBef>
              <a:spcAft>
                <a:spcPct val="0"/>
              </a:spcAft>
              <a:buClrTx/>
              <a:buSzTx/>
              <a:buFont typeface="Arial"/>
              <a:buNone/>
              <a:tabLst/>
              <a:defRPr/>
            </a:pPr>
            <a:r>
              <a:rPr lang="fr-FR" altLang="en-US" b="1" kern="1200">
                <a:solidFill>
                  <a:srgbClr val="00B7FF"/>
                </a:solidFill>
                <a:latin typeface="Roboto" panose="020B0604020202020204" charset="0"/>
                <a:ea typeface="Roboto" panose="020B0604020202020204" charset="0"/>
                <a:cs typeface="Calibri Bold" panose="020F0702030404030204" pitchFamily="34" charset="0"/>
              </a:rPr>
              <a:t>Indicateur de consommation et épargne – banques et fintech</a:t>
            </a:r>
          </a:p>
        </p:txBody>
      </p:sp>
      <p:sp>
        <p:nvSpPr>
          <p:cNvPr id="43" name="Rectangle 42">
            <a:extLst>
              <a:ext uri="{FF2B5EF4-FFF2-40B4-BE49-F238E27FC236}">
                <a16:creationId xmlns:a16="http://schemas.microsoft.com/office/drawing/2014/main" id="{7526696D-3175-4839-99BB-C72ECF10325E}"/>
              </a:ext>
            </a:extLst>
          </p:cNvPr>
          <p:cNvSpPr/>
          <p:nvPr/>
        </p:nvSpPr>
        <p:spPr>
          <a:xfrm>
            <a:off x="5402653" y="2792853"/>
            <a:ext cx="3692794" cy="1056187"/>
          </a:xfrm>
          <a:prstGeom prst="rect">
            <a:avLst/>
          </a:prstGeom>
        </p:spPr>
        <p:txBody>
          <a:bodyPr wrap="square" lIns="107182" tIns="53594" rIns="107182" bIns="53594">
            <a:spAutoFit/>
          </a:bodyPr>
          <a:lstStyle/>
          <a:p>
            <a:pPr marL="171450" lvl="0" indent="-171450" defTabSz="1071806">
              <a:spcBef>
                <a:spcPct val="20000"/>
              </a:spcBef>
              <a:buFont typeface="Arial" panose="020B0604020202020204" pitchFamily="34" charset="0"/>
              <a:buChar char="•"/>
              <a:defRPr/>
            </a:pPr>
            <a:r>
              <a:rPr lang="fr-FR" sz="1100" b="1">
                <a:solidFill>
                  <a:schemeClr val="dk1"/>
                </a:solidFill>
                <a:latin typeface="Roboto"/>
                <a:ea typeface="Roboto"/>
              </a:rPr>
              <a:t>GIE </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et cartes bancaires (consommation et paiements) </a:t>
            </a:r>
          </a:p>
          <a:p>
            <a:pPr marL="171450" lvl="0" indent="-171450" defTabSz="1071806">
              <a:spcBef>
                <a:spcPct val="20000"/>
              </a:spcBef>
              <a:buFont typeface="Arial" panose="020B0604020202020204" pitchFamily="34" charset="0"/>
              <a:buChar char="•"/>
              <a:defRPr/>
            </a:pPr>
            <a:r>
              <a:rPr lang="fr-FR" sz="1100" b="1" err="1">
                <a:solidFill>
                  <a:schemeClr val="dk1"/>
                </a:solidFill>
                <a:latin typeface="Roboto"/>
                <a:ea typeface="Roboto"/>
              </a:rPr>
              <a:t>Bankin</a:t>
            </a:r>
            <a:r>
              <a:rPr lang="fr-FR" sz="1100">
                <a:solidFill>
                  <a:srgbClr val="000000"/>
                </a:solidFill>
                <a:latin typeface="+mn-lt"/>
                <a:ea typeface="MS PGothic" pitchFamily="34" charset="-128"/>
              </a:rPr>
              <a:t> (gestion de l’épargne et comptes courants)</a:t>
            </a:r>
          </a:p>
          <a:p>
            <a:pPr marL="171450" lvl="0" indent="-171450" defTabSz="1071806">
              <a:spcBef>
                <a:spcPct val="20000"/>
              </a:spcBef>
              <a:buFont typeface="Arial" panose="020B0604020202020204" pitchFamily="34" charset="0"/>
              <a:buChar char="•"/>
              <a:defRPr/>
            </a:pPr>
            <a:r>
              <a:rPr lang="fr-FR" sz="1100" b="1">
                <a:solidFill>
                  <a:schemeClr val="dk1"/>
                </a:solidFill>
                <a:latin typeface="Roboto"/>
                <a:ea typeface="Roboto"/>
              </a:rPr>
              <a:t>Cercle de l’épargne </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(données sur l’épargne)</a:t>
            </a:r>
          </a:p>
          <a:p>
            <a:pPr marL="171450" lvl="0" indent="-171450" defTabSz="1071806">
              <a:spcBef>
                <a:spcPct val="20000"/>
              </a:spcBef>
              <a:buFont typeface="Arial" panose="020B0604020202020204" pitchFamily="34" charset="0"/>
              <a:buChar char="•"/>
              <a:defRPr/>
            </a:pPr>
            <a:r>
              <a:rPr lang="fr-FR" sz="1100" b="1">
                <a:solidFill>
                  <a:schemeClr val="dk1"/>
                </a:solidFill>
                <a:latin typeface="Roboto"/>
                <a:ea typeface="Roboto"/>
              </a:rPr>
              <a:t>Lydia, </a:t>
            </a:r>
            <a:r>
              <a:rPr lang="fr-FR" sz="1100" b="1" err="1">
                <a:solidFill>
                  <a:schemeClr val="dk1"/>
                </a:solidFill>
                <a:latin typeface="Roboto"/>
                <a:ea typeface="Roboto"/>
              </a:rPr>
              <a:t>Quantcube</a:t>
            </a:r>
            <a:r>
              <a:rPr lang="fr-FR" sz="1100" b="1">
                <a:solidFill>
                  <a:schemeClr val="dk1"/>
                </a:solidFill>
                <a:latin typeface="Roboto"/>
                <a:ea typeface="Roboto"/>
              </a:rPr>
              <a:t> </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(indicateurs de consommation et d’épargne)</a:t>
            </a:r>
          </a:p>
        </p:txBody>
      </p:sp>
      <p:sp>
        <p:nvSpPr>
          <p:cNvPr id="45" name="Rectangle 44">
            <a:extLst>
              <a:ext uri="{FF2B5EF4-FFF2-40B4-BE49-F238E27FC236}">
                <a16:creationId xmlns:a16="http://schemas.microsoft.com/office/drawing/2014/main" id="{B81D661D-9C6C-4F22-80F4-75BA86A17C06}"/>
              </a:ext>
            </a:extLst>
          </p:cNvPr>
          <p:cNvSpPr/>
          <p:nvPr/>
        </p:nvSpPr>
        <p:spPr>
          <a:xfrm>
            <a:off x="911815" y="2321959"/>
            <a:ext cx="3636000" cy="539122"/>
          </a:xfrm>
          <a:prstGeom prst="rect">
            <a:avLst/>
          </a:prstGeom>
        </p:spPr>
        <p:txBody>
          <a:bodyPr wrap="square" lIns="107182" tIns="53594" rIns="107182" bIns="53594">
            <a:spAutoFit/>
          </a:bodyPr>
          <a:lstStyle/>
          <a:p>
            <a:pPr defTabSz="1071806" eaLnBrk="0" fontAlgn="base" hangingPunct="0">
              <a:spcBef>
                <a:spcPct val="0"/>
              </a:spcBef>
              <a:spcAft>
                <a:spcPct val="0"/>
              </a:spcAft>
              <a:buClrTx/>
              <a:defRPr/>
            </a:pPr>
            <a:r>
              <a:rPr lang="fr-FR" b="1" kern="1200">
                <a:solidFill>
                  <a:srgbClr val="00B7FF"/>
                </a:solidFill>
                <a:latin typeface="Roboto" panose="020B0604020202020204" charset="0"/>
                <a:ea typeface="Roboto" panose="020B0604020202020204" charset="0"/>
                <a:cs typeface="Calibri Bold" panose="020F0702030404030204" pitchFamily="34" charset="0"/>
              </a:rPr>
              <a:t>Indicateurs de production et économie – PIB, télétravail, facteurs </a:t>
            </a:r>
            <a:r>
              <a:rPr lang="fr-FR" b="1" kern="1200" err="1">
                <a:solidFill>
                  <a:srgbClr val="00B7FF"/>
                </a:solidFill>
                <a:latin typeface="Roboto" panose="020B0604020202020204" charset="0"/>
                <a:ea typeface="Roboto" panose="020B0604020202020204" charset="0"/>
                <a:cs typeface="Calibri Bold" panose="020F0702030404030204" pitchFamily="34" charset="0"/>
              </a:rPr>
              <a:t>impactants</a:t>
            </a:r>
            <a:endParaRPr lang="fr-FR" altLang="en-US" b="1" kern="1200">
              <a:solidFill>
                <a:srgbClr val="00B7FF"/>
              </a:solidFill>
              <a:latin typeface="Roboto" panose="020B0604020202020204" charset="0"/>
              <a:ea typeface="Roboto" panose="020B0604020202020204" charset="0"/>
              <a:cs typeface="Calibri Bold" panose="020F0702030404030204" pitchFamily="34" charset="0"/>
            </a:endParaRPr>
          </a:p>
        </p:txBody>
      </p:sp>
      <p:sp>
        <p:nvSpPr>
          <p:cNvPr id="47" name="Rectangle 46">
            <a:extLst>
              <a:ext uri="{FF2B5EF4-FFF2-40B4-BE49-F238E27FC236}">
                <a16:creationId xmlns:a16="http://schemas.microsoft.com/office/drawing/2014/main" id="{BF7F15DA-A50A-4A24-A9B8-4DFD696C0D26}"/>
              </a:ext>
            </a:extLst>
          </p:cNvPr>
          <p:cNvSpPr/>
          <p:nvPr/>
        </p:nvSpPr>
        <p:spPr>
          <a:xfrm>
            <a:off x="812155" y="2798713"/>
            <a:ext cx="4243976" cy="853054"/>
          </a:xfrm>
          <a:prstGeom prst="rect">
            <a:avLst/>
          </a:prstGeom>
        </p:spPr>
        <p:txBody>
          <a:bodyPr wrap="square" lIns="107182" tIns="53594" rIns="107182" bIns="53594">
            <a:spAutoFit/>
          </a:bodyPr>
          <a:lstStyle/>
          <a:p>
            <a:pPr marL="171450" indent="-171450" defTabSz="1071806">
              <a:spcBef>
                <a:spcPct val="20000"/>
              </a:spcBef>
              <a:buFont typeface="Arial" panose="020B0604020202020204" pitchFamily="34" charset="0"/>
              <a:buChar char="•"/>
              <a:defRPr/>
            </a:pPr>
            <a:r>
              <a:rPr lang="fr-FR" sz="1100">
                <a:solidFill>
                  <a:srgbClr val="000000"/>
                </a:solidFill>
                <a:latin typeface="+mn-lt"/>
                <a:ea typeface="MS PGothic" pitchFamily="34" charset="-128"/>
              </a:rPr>
              <a:t>Données </a:t>
            </a:r>
            <a:r>
              <a:rPr lang="fr-FR" sz="1100" b="1" err="1">
                <a:solidFill>
                  <a:schemeClr val="dk1"/>
                </a:solidFill>
                <a:latin typeface="Roboto"/>
                <a:ea typeface="Roboto"/>
              </a:rPr>
              <a:t>InfoGreffe</a:t>
            </a:r>
            <a:r>
              <a:rPr lang="fr-FR" sz="1100">
                <a:solidFill>
                  <a:srgbClr val="000000"/>
                </a:solidFill>
                <a:latin typeface="+mn-lt"/>
                <a:ea typeface="MS PGothic" pitchFamily="34" charset="-128"/>
              </a:rPr>
              <a:t> sur la santé des entreprises et les créations/radiations </a:t>
            </a:r>
            <a:r>
              <a:rPr lang="fr-FR" sz="1100">
                <a:ea typeface="MS PGothic" pitchFamily="34" charset="-128"/>
              </a:rPr>
              <a:t>&amp; perte d’emploi par secteurs (</a:t>
            </a:r>
            <a:r>
              <a:rPr lang="fr-FR" sz="1100">
                <a:latin typeface="Metric Bold" panose="020B0803030202060203" pitchFamily="34" charset="0"/>
                <a:ea typeface="MS PGothic" pitchFamily="34" charset="-128"/>
              </a:rPr>
              <a:t>OFCE</a:t>
            </a:r>
            <a:r>
              <a:rPr lang="fr-FR" sz="1100">
                <a:ea typeface="MS PGothic" pitchFamily="34" charset="-128"/>
              </a:rPr>
              <a:t>)</a:t>
            </a:r>
            <a:endParaRPr lang="fr-FR" sz="1100">
              <a:solidFill>
                <a:srgbClr val="000000"/>
              </a:solidFill>
              <a:latin typeface="+mn-lt"/>
              <a:ea typeface="MS PGothic" pitchFamily="34" charset="-128"/>
            </a:endParaRPr>
          </a:p>
          <a:p>
            <a:pPr marL="171450" lvl="0" indent="-171450" defTabSz="1071806">
              <a:spcBef>
                <a:spcPct val="20000"/>
              </a:spcBef>
              <a:buFont typeface="Arial" panose="020B0604020202020204" pitchFamily="34" charset="0"/>
              <a:buChar char="•"/>
              <a:defRPr/>
            </a:pP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Données </a:t>
            </a:r>
            <a:r>
              <a:rPr lang="fr-FR" sz="1100" b="1">
                <a:solidFill>
                  <a:schemeClr val="dk1"/>
                </a:solidFill>
                <a:latin typeface="Roboto"/>
                <a:ea typeface="Roboto"/>
              </a:rPr>
              <a:t>EDF</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 de consommation </a:t>
            </a:r>
          </a:p>
          <a:p>
            <a:pPr marL="171450" lvl="0" indent="-171450" defTabSz="1071806">
              <a:spcBef>
                <a:spcPct val="20000"/>
              </a:spcBef>
              <a:buFont typeface="Arial" panose="020B0604020202020204" pitchFamily="34" charset="0"/>
              <a:buChar char="•"/>
              <a:defRPr/>
            </a:pPr>
            <a:r>
              <a:rPr lang="fr-FR" sz="1100" b="1">
                <a:solidFill>
                  <a:schemeClr val="dk1"/>
                </a:solidFill>
                <a:latin typeface="Roboto"/>
                <a:ea typeface="Roboto"/>
              </a:rPr>
              <a:t>URSAFF</a:t>
            </a:r>
            <a:r>
              <a:rPr lang="fr-FR" sz="1100">
                <a:solidFill>
                  <a:srgbClr val="000000"/>
                </a:solidFill>
                <a:latin typeface="+mn-lt"/>
                <a:ea typeface="MS PGothic" pitchFamily="34" charset="-128"/>
              </a:rPr>
              <a:t> sur les statistiques employeurs / employés en France</a:t>
            </a:r>
            <a:endPar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endParaRPr>
          </a:p>
        </p:txBody>
      </p:sp>
      <p:sp>
        <p:nvSpPr>
          <p:cNvPr id="50" name="Rectangle 49">
            <a:extLst>
              <a:ext uri="{FF2B5EF4-FFF2-40B4-BE49-F238E27FC236}">
                <a16:creationId xmlns:a16="http://schemas.microsoft.com/office/drawing/2014/main" id="{A1446265-9882-4C2F-A6F9-E398A98CEED7}"/>
              </a:ext>
            </a:extLst>
          </p:cNvPr>
          <p:cNvSpPr/>
          <p:nvPr/>
        </p:nvSpPr>
        <p:spPr>
          <a:xfrm>
            <a:off x="5402653" y="4398515"/>
            <a:ext cx="3600000" cy="480644"/>
          </a:xfrm>
          <a:prstGeom prst="rect">
            <a:avLst/>
          </a:prstGeom>
        </p:spPr>
        <p:txBody>
          <a:bodyPr wrap="square" lIns="107182" tIns="53594" rIns="107182" bIns="53594">
            <a:spAutoFit/>
          </a:bodyPr>
          <a:lstStyle/>
          <a:p>
            <a:pPr marL="171450" lvl="0" indent="-171450" defTabSz="1071806">
              <a:spcBef>
                <a:spcPct val="20000"/>
              </a:spcBef>
              <a:buFont typeface="Arial" panose="020B0604020202020204" pitchFamily="34" charset="0"/>
              <a:buChar char="•"/>
              <a:defRPr/>
            </a:pPr>
            <a:r>
              <a:rPr lang="fr-FR" sz="1100">
                <a:solidFill>
                  <a:srgbClr val="000000"/>
                </a:solidFill>
                <a:latin typeface="+mn-lt"/>
                <a:ea typeface="MS PGothic" pitchFamily="34" charset="-128"/>
              </a:rPr>
              <a:t>Institut de sondage (</a:t>
            </a:r>
            <a:r>
              <a:rPr lang="fr-FR" sz="1100" b="1" err="1">
                <a:solidFill>
                  <a:schemeClr val="dk1"/>
                </a:solidFill>
                <a:latin typeface="Roboto"/>
                <a:ea typeface="Roboto"/>
              </a:rPr>
              <a:t>OpinionWay</a:t>
            </a:r>
            <a:r>
              <a:rPr lang="fr-FR" sz="1100">
                <a:solidFill>
                  <a:srgbClr val="000000"/>
                </a:solidFill>
                <a:latin typeface="+mn-lt"/>
                <a:ea typeface="MS PGothic" pitchFamily="34" charset="-128"/>
              </a:rPr>
              <a:t>)</a:t>
            </a:r>
          </a:p>
          <a:p>
            <a:pPr marL="171450" lvl="0" indent="-171450" defTabSz="1071806">
              <a:spcBef>
                <a:spcPct val="20000"/>
              </a:spcBef>
              <a:buFont typeface="Arial" panose="020B0604020202020204" pitchFamily="34" charset="0"/>
              <a:buChar char="•"/>
              <a:defRPr/>
            </a:pP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Pourcentage de personnes en télétravail (</a:t>
            </a:r>
            <a:r>
              <a:rPr lang="fr-FR" sz="1100" b="1" err="1">
                <a:solidFill>
                  <a:schemeClr val="dk1"/>
                </a:solidFill>
                <a:latin typeface="Roboto"/>
                <a:ea typeface="Roboto"/>
              </a:rPr>
              <a:t>NamR</a:t>
            </a:r>
            <a:r>
              <a:rPr lang="fr-FR" sz="1100">
                <a:solidFill>
                  <a:srgbClr val="000000"/>
                </a:solidFill>
                <a:latin typeface="+mj-lt"/>
                <a:ea typeface="MS PGothic" pitchFamily="34" charset="-128"/>
              </a:rPr>
              <a:t>)</a:t>
            </a:r>
            <a:endParaRPr kumimoji="0" lang="fr-FR" sz="1100" b="0" i="0" u="none" strike="noStrike" kern="1200" cap="none" spc="0" normalizeH="0" baseline="0" noProof="0">
              <a:ln>
                <a:noFill/>
              </a:ln>
              <a:solidFill>
                <a:srgbClr val="000000"/>
              </a:solidFill>
              <a:effectLst/>
              <a:uLnTx/>
              <a:uFillTx/>
              <a:latin typeface="+mj-lt"/>
              <a:ea typeface="MS PGothic" pitchFamily="34" charset="-128"/>
              <a:cs typeface="+mn-cs"/>
            </a:endParaRPr>
          </a:p>
        </p:txBody>
      </p:sp>
      <p:sp>
        <p:nvSpPr>
          <p:cNvPr id="52" name="Rectangle 51">
            <a:extLst>
              <a:ext uri="{FF2B5EF4-FFF2-40B4-BE49-F238E27FC236}">
                <a16:creationId xmlns:a16="http://schemas.microsoft.com/office/drawing/2014/main" id="{CE84794C-DB96-4381-837E-90A0D134B5CB}"/>
              </a:ext>
            </a:extLst>
          </p:cNvPr>
          <p:cNvSpPr/>
          <p:nvPr/>
        </p:nvSpPr>
        <p:spPr>
          <a:xfrm>
            <a:off x="911815" y="3832567"/>
            <a:ext cx="3728536" cy="323678"/>
          </a:xfrm>
          <a:prstGeom prst="rect">
            <a:avLst/>
          </a:prstGeom>
        </p:spPr>
        <p:txBody>
          <a:bodyPr wrap="square" lIns="107182" tIns="53594" rIns="107182" bIns="53594">
            <a:spAutoFit/>
          </a:bodyPr>
          <a:lstStyle/>
          <a:p>
            <a:pPr marL="0" lvl="0" indent="0" defTabSz="1071806" eaLnBrk="0" fontAlgn="base" latinLnBrk="0" hangingPunct="0">
              <a:spcBef>
                <a:spcPct val="0"/>
              </a:spcBef>
              <a:spcAft>
                <a:spcPct val="0"/>
              </a:spcAft>
              <a:buClrTx/>
              <a:buSzTx/>
              <a:buFont typeface="Arial"/>
              <a:buNone/>
              <a:tabLst/>
              <a:defRPr/>
            </a:pPr>
            <a:r>
              <a:rPr lang="fr-FR" altLang="en-US" b="1" kern="1200">
                <a:solidFill>
                  <a:srgbClr val="00B7FF"/>
                </a:solidFill>
                <a:latin typeface="Roboto" panose="020B0604020202020204" charset="0"/>
                <a:ea typeface="Roboto" panose="020B0604020202020204" charset="0"/>
                <a:cs typeface="Calibri Bold" panose="020F0702030404030204" pitchFamily="34" charset="0"/>
              </a:rPr>
              <a:t>Mobilités et foyers de population </a:t>
            </a:r>
          </a:p>
        </p:txBody>
      </p:sp>
      <p:sp>
        <p:nvSpPr>
          <p:cNvPr id="54" name="Rectangle 53">
            <a:extLst>
              <a:ext uri="{FF2B5EF4-FFF2-40B4-BE49-F238E27FC236}">
                <a16:creationId xmlns:a16="http://schemas.microsoft.com/office/drawing/2014/main" id="{E306096F-B034-493D-A843-02D85C0A1510}"/>
              </a:ext>
            </a:extLst>
          </p:cNvPr>
          <p:cNvSpPr/>
          <p:nvPr/>
        </p:nvSpPr>
        <p:spPr>
          <a:xfrm>
            <a:off x="812154" y="4135752"/>
            <a:ext cx="4225317" cy="649922"/>
          </a:xfrm>
          <a:prstGeom prst="rect">
            <a:avLst/>
          </a:prstGeom>
        </p:spPr>
        <p:txBody>
          <a:bodyPr wrap="square" lIns="107182" tIns="53594" rIns="107182" bIns="53594">
            <a:spAutoFit/>
          </a:bodyPr>
          <a:lstStyle/>
          <a:p>
            <a:pPr marL="171450" marR="0" lvl="0" indent="-171450" algn="l" defTabSz="1071806"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Données de transport et de circulation sur le territoire français </a:t>
            </a:r>
            <a:r>
              <a:rPr kumimoji="0" lang="fr-FR" sz="1100" b="0" i="0" u="none" strike="noStrike" kern="1200" cap="none" spc="0" normalizeH="0" baseline="0" noProof="0" err="1">
                <a:ln>
                  <a:noFill/>
                </a:ln>
                <a:solidFill>
                  <a:srgbClr val="000000"/>
                </a:solidFill>
                <a:effectLst/>
                <a:uLnTx/>
                <a:uFillTx/>
                <a:latin typeface="+mn-lt"/>
                <a:ea typeface="MS PGothic" pitchFamily="34" charset="-128"/>
                <a:cs typeface="+mn-cs"/>
              </a:rPr>
              <a:t>pre</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 pendant et post confinement (</a:t>
            </a:r>
            <a:r>
              <a:rPr lang="fr-FR" sz="1100" b="1">
                <a:solidFill>
                  <a:schemeClr val="dk1"/>
                </a:solidFill>
                <a:latin typeface="Roboto"/>
                <a:ea typeface="Roboto"/>
              </a:rPr>
              <a:t>Keolis, </a:t>
            </a:r>
            <a:r>
              <a:rPr lang="fr-FR" sz="1100" b="1" err="1">
                <a:solidFill>
                  <a:schemeClr val="dk1"/>
                </a:solidFill>
                <a:latin typeface="Roboto"/>
                <a:ea typeface="Roboto"/>
              </a:rPr>
              <a:t>Kisio</a:t>
            </a:r>
            <a:r>
              <a:rPr lang="fr-FR" sz="1100" b="1">
                <a:solidFill>
                  <a:schemeClr val="dk1"/>
                </a:solidFill>
                <a:latin typeface="Roboto"/>
                <a:ea typeface="Roboto"/>
              </a:rPr>
              <a:t>, SNCF</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a:t>
            </a:r>
          </a:p>
          <a:p>
            <a:pPr marL="171450" marR="0" lvl="0" indent="-171450" algn="l" defTabSz="1071806"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Données des opérateurs téléphoniques (</a:t>
            </a:r>
            <a:r>
              <a:rPr lang="fr-FR" sz="1100" b="1">
                <a:solidFill>
                  <a:schemeClr val="dk1"/>
                </a:solidFill>
                <a:latin typeface="Roboto"/>
                <a:ea typeface="Roboto"/>
              </a:rPr>
              <a:t>Orange, Bouygues…</a:t>
            </a:r>
            <a:r>
              <a:rPr kumimoji="0" lang="fr-FR" sz="1100" b="0" i="0" u="none" strike="noStrike" kern="1200" cap="none" spc="0" normalizeH="0" baseline="0" noProof="0">
                <a:ln>
                  <a:noFill/>
                </a:ln>
                <a:solidFill>
                  <a:srgbClr val="000000"/>
                </a:solidFill>
                <a:effectLst/>
                <a:uLnTx/>
                <a:uFillTx/>
                <a:latin typeface="+mn-lt"/>
                <a:ea typeface="MS PGothic" pitchFamily="34" charset="-128"/>
                <a:cs typeface="+mn-cs"/>
              </a:rPr>
              <a:t>)</a:t>
            </a:r>
          </a:p>
        </p:txBody>
      </p:sp>
      <p:pic>
        <p:nvPicPr>
          <p:cNvPr id="59" name="Google Shape;11;p3">
            <a:extLst>
              <a:ext uri="{FF2B5EF4-FFF2-40B4-BE49-F238E27FC236}">
                <a16:creationId xmlns:a16="http://schemas.microsoft.com/office/drawing/2014/main" id="{F65C8AF5-9AF5-40B1-A132-40F929DEEC27}"/>
              </a:ext>
            </a:extLst>
          </p:cNvPr>
          <p:cNvPicPr preferRelativeResize="0"/>
          <p:nvPr/>
        </p:nvPicPr>
        <p:blipFill>
          <a:blip r:embed="rId3">
            <a:alphaModFix/>
          </a:blip>
          <a:stretch>
            <a:fillRect/>
          </a:stretch>
        </p:blipFill>
        <p:spPr>
          <a:xfrm>
            <a:off x="374304" y="883800"/>
            <a:ext cx="573109" cy="542438"/>
          </a:xfrm>
          <a:prstGeom prst="rect">
            <a:avLst/>
          </a:prstGeom>
          <a:noFill/>
          <a:ln>
            <a:noFill/>
          </a:ln>
        </p:spPr>
      </p:pic>
      <p:sp>
        <p:nvSpPr>
          <p:cNvPr id="68" name="Rectangle 67">
            <a:extLst>
              <a:ext uri="{FF2B5EF4-FFF2-40B4-BE49-F238E27FC236}">
                <a16:creationId xmlns:a16="http://schemas.microsoft.com/office/drawing/2014/main" id="{D693C735-21BD-47C5-A178-C9139CBEACC2}"/>
              </a:ext>
            </a:extLst>
          </p:cNvPr>
          <p:cNvSpPr/>
          <p:nvPr/>
        </p:nvSpPr>
        <p:spPr>
          <a:xfrm>
            <a:off x="5459447" y="3869699"/>
            <a:ext cx="2966646" cy="539122"/>
          </a:xfrm>
          <a:prstGeom prst="rect">
            <a:avLst/>
          </a:prstGeom>
        </p:spPr>
        <p:txBody>
          <a:bodyPr wrap="square" lIns="107182" tIns="53594" rIns="107182" bIns="53594">
            <a:spAutoFit/>
          </a:bodyPr>
          <a:lstStyle/>
          <a:p>
            <a:pPr defTabSz="1071806" eaLnBrk="0" fontAlgn="base" hangingPunct="0">
              <a:spcBef>
                <a:spcPct val="0"/>
              </a:spcBef>
              <a:spcAft>
                <a:spcPct val="0"/>
              </a:spcAft>
              <a:buClrTx/>
              <a:defRPr/>
            </a:pPr>
            <a:r>
              <a:rPr lang="fr-FR" altLang="en-US" b="1" kern="1200">
                <a:solidFill>
                  <a:srgbClr val="00B7FF"/>
                </a:solidFill>
                <a:latin typeface="Roboto" panose="020B0604020202020204" charset="0"/>
                <a:ea typeface="Roboto" panose="020B0604020202020204" charset="0"/>
                <a:cs typeface="Calibri Bold" panose="020F0702030404030204" pitchFamily="34" charset="0"/>
              </a:rPr>
              <a:t>Indicateurs de comportements: moral, social </a:t>
            </a:r>
          </a:p>
        </p:txBody>
      </p:sp>
      <p:sp>
        <p:nvSpPr>
          <p:cNvPr id="2" name="Rectangle 1">
            <a:extLst>
              <a:ext uri="{FF2B5EF4-FFF2-40B4-BE49-F238E27FC236}">
                <a16:creationId xmlns:a16="http://schemas.microsoft.com/office/drawing/2014/main" id="{EE8909BE-BA94-4CDE-B19F-51BFE9424C5E}"/>
              </a:ext>
            </a:extLst>
          </p:cNvPr>
          <p:cNvSpPr/>
          <p:nvPr/>
        </p:nvSpPr>
        <p:spPr>
          <a:xfrm>
            <a:off x="9034793" y="746490"/>
            <a:ext cx="4572000" cy="1600438"/>
          </a:xfrm>
          <a:prstGeom prst="rect">
            <a:avLst/>
          </a:prstGeom>
          <a:solidFill>
            <a:schemeClr val="accent1"/>
          </a:solidFill>
        </p:spPr>
        <p:txBody>
          <a:bodyPr>
            <a:spAutoFit/>
          </a:bodyPr>
          <a:lstStyle/>
          <a:p>
            <a:r>
              <a:rPr lang="fr-FR" i="1"/>
              <a:t>Pour la construction de ces modèles nous utilisons uniquement des données agrégées: nous n’utilisons et ne souhaitons utiliser aucune donnée personnelle. Par ailleurs, nous nous assurons de placer les informations recueillies dans des environnements sécurisés tels que le HDH. Nos travaux feront l’objet d’une demande à la CNIL conformément à la réglementation applicable.</a:t>
            </a:r>
            <a:endParaRPr lang="fr-FR"/>
          </a:p>
        </p:txBody>
      </p:sp>
      <p:sp>
        <p:nvSpPr>
          <p:cNvPr id="72" name="Rectangle 71">
            <a:extLst>
              <a:ext uri="{FF2B5EF4-FFF2-40B4-BE49-F238E27FC236}">
                <a16:creationId xmlns:a16="http://schemas.microsoft.com/office/drawing/2014/main" id="{9D43E7DC-AA69-45E3-87F1-6028C36840F6}"/>
              </a:ext>
            </a:extLst>
          </p:cNvPr>
          <p:cNvSpPr/>
          <p:nvPr/>
        </p:nvSpPr>
        <p:spPr>
          <a:xfrm>
            <a:off x="5479474" y="771550"/>
            <a:ext cx="3636000" cy="539122"/>
          </a:xfrm>
          <a:prstGeom prst="rect">
            <a:avLst/>
          </a:prstGeom>
        </p:spPr>
        <p:txBody>
          <a:bodyPr wrap="square" lIns="107182" tIns="53594" rIns="107182" bIns="53594">
            <a:spAutoFit/>
          </a:bodyPr>
          <a:lstStyle/>
          <a:p>
            <a:pPr marL="0" marR="0" lvl="0" indent="0" algn="l" defTabSz="1071806" rtl="0" eaLnBrk="0" fontAlgn="base" latinLnBrk="0" hangingPunct="0">
              <a:lnSpc>
                <a:spcPct val="100000"/>
              </a:lnSpc>
              <a:spcBef>
                <a:spcPct val="0"/>
              </a:spcBef>
              <a:spcAft>
                <a:spcPct val="0"/>
              </a:spcAft>
              <a:buClrTx/>
              <a:buSzTx/>
              <a:buFontTx/>
              <a:buNone/>
              <a:tabLst/>
              <a:defRPr/>
            </a:pPr>
            <a:r>
              <a:rPr kumimoji="0" lang="fr-FR" altLang="en-US" b="1" i="0" u="none" strike="noStrike" kern="1200" cap="none" spc="0" normalizeH="0" baseline="0" noProof="0">
                <a:ln>
                  <a:noFill/>
                </a:ln>
                <a:solidFill>
                  <a:srgbClr val="00B7FF"/>
                </a:solidFill>
                <a:effectLst/>
                <a:uLnTx/>
                <a:uFillTx/>
                <a:latin typeface="Roboto" panose="020B0604020202020204" charset="0"/>
                <a:ea typeface="Roboto" panose="020B0604020202020204" charset="0"/>
                <a:cs typeface="Calibri Bold" panose="020F0702030404030204" pitchFamily="34" charset="0"/>
              </a:rPr>
              <a:t>Données de santé – arrêts maladies, téléconsultations, résultats des tests</a:t>
            </a:r>
          </a:p>
        </p:txBody>
      </p:sp>
      <p:sp>
        <p:nvSpPr>
          <p:cNvPr id="74" name="Rectangle 73">
            <a:extLst>
              <a:ext uri="{FF2B5EF4-FFF2-40B4-BE49-F238E27FC236}">
                <a16:creationId xmlns:a16="http://schemas.microsoft.com/office/drawing/2014/main" id="{E9FE5FBE-8752-4289-B2F7-92A89D5ADFDA}"/>
              </a:ext>
            </a:extLst>
          </p:cNvPr>
          <p:cNvSpPr/>
          <p:nvPr/>
        </p:nvSpPr>
        <p:spPr>
          <a:xfrm>
            <a:off x="5379814" y="1354359"/>
            <a:ext cx="3815805" cy="954620"/>
          </a:xfrm>
          <a:prstGeom prst="rect">
            <a:avLst/>
          </a:prstGeom>
        </p:spPr>
        <p:txBody>
          <a:bodyPr wrap="square" lIns="107182" tIns="53594" rIns="107182" bIns="53594">
            <a:spAutoFit/>
          </a:bodyPr>
          <a:lstStyle/>
          <a:p>
            <a:pPr marL="171450" lvl="0" indent="-171450" defTabSz="1071806">
              <a:buFont typeface="Arial" panose="020B0604020202020204" pitchFamily="34" charset="0"/>
              <a:buChar char="•"/>
              <a:defRPr/>
            </a:pPr>
            <a:r>
              <a:rPr lang="fr-FR" sz="1100" b="1">
                <a:solidFill>
                  <a:schemeClr val="dk1"/>
                </a:solidFill>
                <a:latin typeface="Roboto"/>
                <a:ea typeface="Roboto"/>
              </a:rPr>
              <a:t>Données Doctolib </a:t>
            </a:r>
            <a:r>
              <a:rPr lang="fr-FR" sz="1100" kern="1200">
                <a:ea typeface="MS PGothic" pitchFamily="34" charset="-128"/>
              </a:rPr>
              <a:t>(téléconsultations et foyers d’appels)</a:t>
            </a:r>
          </a:p>
          <a:p>
            <a:pPr marL="171450" lvl="0" indent="-171450" defTabSz="1071806">
              <a:buFont typeface="Arial" panose="020B0604020202020204" pitchFamily="34" charset="0"/>
              <a:buChar char="•"/>
              <a:defRPr/>
            </a:pPr>
            <a:r>
              <a:rPr lang="fr-FR" sz="1100">
                <a:ea typeface="MS PGothic" pitchFamily="34" charset="-128"/>
              </a:rPr>
              <a:t>Réponses aux questionnaires (</a:t>
            </a:r>
            <a:r>
              <a:rPr lang="fr-FR" sz="1100" b="1">
                <a:solidFill>
                  <a:schemeClr val="dk1"/>
                </a:solidFill>
                <a:latin typeface="Roboto"/>
                <a:ea typeface="Roboto"/>
              </a:rPr>
              <a:t>maladiecoronavirus.fr, </a:t>
            </a:r>
            <a:r>
              <a:rPr lang="fr-FR" sz="1100" b="1" err="1">
                <a:solidFill>
                  <a:schemeClr val="dk1"/>
                </a:solidFill>
                <a:latin typeface="Roboto"/>
                <a:ea typeface="Roboto"/>
              </a:rPr>
              <a:t>allocovid</a:t>
            </a:r>
            <a:r>
              <a:rPr lang="fr-FR" sz="1100">
                <a:ea typeface="MS PGothic" pitchFamily="34" charset="-128"/>
              </a:rPr>
              <a:t>)</a:t>
            </a:r>
          </a:p>
          <a:p>
            <a:pPr marL="171450" lvl="0" indent="-171450" defTabSz="1071806">
              <a:buFont typeface="Arial" panose="020B0604020202020204" pitchFamily="34" charset="0"/>
              <a:buChar char="•"/>
              <a:defRPr/>
            </a:pPr>
            <a:r>
              <a:rPr lang="fr-FR" sz="1100" b="1">
                <a:solidFill>
                  <a:schemeClr val="dk1"/>
                </a:solidFill>
                <a:latin typeface="Roboto"/>
                <a:ea typeface="Roboto"/>
              </a:rPr>
              <a:t>Assurance maladie </a:t>
            </a:r>
            <a:r>
              <a:rPr lang="fr-FR" sz="1100">
                <a:ea typeface="MS PGothic" pitchFamily="34" charset="-128"/>
              </a:rPr>
              <a:t>(maladies chroniques et arrêts maladie)</a:t>
            </a:r>
            <a:endParaRPr lang="fr-FR" sz="1100" kern="1200">
              <a:ea typeface="MS PGothic" pitchFamily="34" charset="-128"/>
            </a:endParaRPr>
          </a:p>
        </p:txBody>
      </p:sp>
      <p:cxnSp>
        <p:nvCxnSpPr>
          <p:cNvPr id="75" name="Straight Connector 20">
            <a:extLst>
              <a:ext uri="{FF2B5EF4-FFF2-40B4-BE49-F238E27FC236}">
                <a16:creationId xmlns:a16="http://schemas.microsoft.com/office/drawing/2014/main" id="{D3E06D08-548D-45E5-B0AB-0C81836421B0}"/>
              </a:ext>
            </a:extLst>
          </p:cNvPr>
          <p:cNvCxnSpPr/>
          <p:nvPr/>
        </p:nvCxnSpPr>
        <p:spPr>
          <a:xfrm flipH="1">
            <a:off x="5299474" y="1275606"/>
            <a:ext cx="3600000" cy="0"/>
          </a:xfrm>
          <a:prstGeom prst="line">
            <a:avLst/>
          </a:prstGeom>
          <a:noFill/>
          <a:ln w="9525" cap="flat" cmpd="sng" algn="ctr">
            <a:solidFill>
              <a:srgbClr val="5DBFCF"/>
            </a:solidFill>
            <a:prstDash val="solid"/>
          </a:ln>
          <a:effectLst/>
        </p:spPr>
      </p:cxnSp>
      <p:sp>
        <p:nvSpPr>
          <p:cNvPr id="78" name="Rectangle 77">
            <a:extLst>
              <a:ext uri="{FF2B5EF4-FFF2-40B4-BE49-F238E27FC236}">
                <a16:creationId xmlns:a16="http://schemas.microsoft.com/office/drawing/2014/main" id="{14FC64B3-5CCA-4D69-BAE5-6A0103B94607}"/>
              </a:ext>
            </a:extLst>
          </p:cNvPr>
          <p:cNvSpPr/>
          <p:nvPr/>
        </p:nvSpPr>
        <p:spPr>
          <a:xfrm>
            <a:off x="836608" y="1354359"/>
            <a:ext cx="3815805" cy="785343"/>
          </a:xfrm>
          <a:prstGeom prst="rect">
            <a:avLst/>
          </a:prstGeom>
        </p:spPr>
        <p:txBody>
          <a:bodyPr wrap="square" lIns="107182" tIns="53594" rIns="107182" bIns="53594">
            <a:spAutoFit/>
          </a:bodyPr>
          <a:lstStyle/>
          <a:p>
            <a:pPr marL="171450" lvl="0" indent="-171450" defTabSz="1071806">
              <a:buFont typeface="Arial" panose="020B0604020202020204" pitchFamily="34" charset="0"/>
              <a:buChar char="•"/>
              <a:defRPr/>
            </a:pPr>
            <a:r>
              <a:rPr lang="fr-FR" sz="1100">
                <a:solidFill>
                  <a:schemeClr val="dk1"/>
                </a:solidFill>
                <a:latin typeface="Roboto"/>
                <a:ea typeface="Roboto"/>
              </a:rPr>
              <a:t>Données des ARS et de Santé Publique France sur le nombre de cas COVID en France</a:t>
            </a:r>
          </a:p>
          <a:p>
            <a:pPr marL="171450" lvl="0" indent="-171450" defTabSz="1071806">
              <a:buFont typeface="Arial" panose="020B0604020202020204" pitchFamily="34" charset="0"/>
              <a:buChar char="•"/>
              <a:defRPr/>
            </a:pPr>
            <a:r>
              <a:rPr lang="fr-FR" sz="1100" kern="1200">
                <a:solidFill>
                  <a:schemeClr val="dk1"/>
                </a:solidFill>
                <a:latin typeface="Roboto"/>
                <a:ea typeface="Roboto"/>
              </a:rPr>
              <a:t>Nombre de lits et population par DREES et INSEE</a:t>
            </a:r>
          </a:p>
          <a:p>
            <a:pPr marL="171450" lvl="0" indent="-171450" defTabSz="1071806">
              <a:buFont typeface="Arial" panose="020B0604020202020204" pitchFamily="34" charset="0"/>
              <a:buChar char="•"/>
              <a:defRPr/>
            </a:pPr>
            <a:r>
              <a:rPr lang="fr-FR" sz="1100" kern="1200">
                <a:solidFill>
                  <a:schemeClr val="dk1"/>
                </a:solidFill>
                <a:latin typeface="Roboto"/>
                <a:ea typeface="Roboto"/>
              </a:rPr>
              <a:t>Données DARES économiques</a:t>
            </a:r>
            <a:endParaRPr lang="fr-FR" sz="1100" kern="1200">
              <a:ea typeface="MS PGothic" pitchFamily="34" charset="-128"/>
            </a:endParaRPr>
          </a:p>
        </p:txBody>
      </p:sp>
      <p:pic>
        <p:nvPicPr>
          <p:cNvPr id="80" name="Graphique 79" descr="Flèche en cercle">
            <a:extLst>
              <a:ext uri="{FF2B5EF4-FFF2-40B4-BE49-F238E27FC236}">
                <a16:creationId xmlns:a16="http://schemas.microsoft.com/office/drawing/2014/main" id="{5EFE9A02-B99C-4172-BB1C-06367614BA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9544" y="2450622"/>
            <a:ext cx="291356" cy="291356"/>
          </a:xfrm>
          <a:prstGeom prst="rect">
            <a:avLst/>
          </a:prstGeom>
        </p:spPr>
      </p:pic>
      <p:pic>
        <p:nvPicPr>
          <p:cNvPr id="81" name="Graphique 80" descr="Flèche en cercle">
            <a:extLst>
              <a:ext uri="{FF2B5EF4-FFF2-40B4-BE49-F238E27FC236}">
                <a16:creationId xmlns:a16="http://schemas.microsoft.com/office/drawing/2014/main" id="{2EEFE273-81DE-486F-8029-1AC55F5B20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7493" y="855191"/>
            <a:ext cx="291356" cy="291356"/>
          </a:xfrm>
          <a:prstGeom prst="rect">
            <a:avLst/>
          </a:prstGeom>
        </p:spPr>
      </p:pic>
      <p:pic>
        <p:nvPicPr>
          <p:cNvPr id="82" name="Graphique 81" descr="Flèche en cercle">
            <a:extLst>
              <a:ext uri="{FF2B5EF4-FFF2-40B4-BE49-F238E27FC236}">
                <a16:creationId xmlns:a16="http://schemas.microsoft.com/office/drawing/2014/main" id="{9B7CC9AB-E065-460F-B60B-B0043CEDBF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7493" y="2449328"/>
            <a:ext cx="291356" cy="291356"/>
          </a:xfrm>
          <a:prstGeom prst="rect">
            <a:avLst/>
          </a:prstGeom>
        </p:spPr>
      </p:pic>
      <p:pic>
        <p:nvPicPr>
          <p:cNvPr id="83" name="Graphique 82" descr="Flèche en cercle">
            <a:extLst>
              <a:ext uri="{FF2B5EF4-FFF2-40B4-BE49-F238E27FC236}">
                <a16:creationId xmlns:a16="http://schemas.microsoft.com/office/drawing/2014/main" id="{17DDB2EB-F415-4BA8-B789-A6B6A07B6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7493" y="3968055"/>
            <a:ext cx="291356" cy="291356"/>
          </a:xfrm>
          <a:prstGeom prst="rect">
            <a:avLst/>
          </a:prstGeom>
        </p:spPr>
      </p:pic>
      <p:pic>
        <p:nvPicPr>
          <p:cNvPr id="84" name="Graphique 83" descr="Flèche en cercle">
            <a:extLst>
              <a:ext uri="{FF2B5EF4-FFF2-40B4-BE49-F238E27FC236}">
                <a16:creationId xmlns:a16="http://schemas.microsoft.com/office/drawing/2014/main" id="{F88AD4FD-390C-4EF3-8982-D7D96EC1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4482" y="3820803"/>
            <a:ext cx="291356" cy="291356"/>
          </a:xfrm>
          <a:prstGeom prst="rect">
            <a:avLst/>
          </a:prstGeom>
        </p:spPr>
      </p:pic>
      <p:sp>
        <p:nvSpPr>
          <p:cNvPr id="4" name="Rectangle 3">
            <a:extLst>
              <a:ext uri="{FF2B5EF4-FFF2-40B4-BE49-F238E27FC236}">
                <a16:creationId xmlns:a16="http://schemas.microsoft.com/office/drawing/2014/main" id="{E15835FB-306D-48AC-849E-042143419993}"/>
              </a:ext>
            </a:extLst>
          </p:cNvPr>
          <p:cNvSpPr/>
          <p:nvPr/>
        </p:nvSpPr>
        <p:spPr>
          <a:xfrm>
            <a:off x="6590849" y="3977273"/>
            <a:ext cx="5667559" cy="1264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Securisé</a:t>
            </a:r>
            <a:r>
              <a:rPr lang="fr-FR" dirty="0"/>
              <a:t> + CNIL + xx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20"/>
          <p:cNvSpPr txBox="1"/>
          <p:nvPr/>
        </p:nvSpPr>
        <p:spPr>
          <a:xfrm>
            <a:off x="296558" y="75812"/>
            <a:ext cx="8425675" cy="523220"/>
          </a:xfrm>
          <a:prstGeom prst="rect">
            <a:avLst/>
          </a:prstGeom>
          <a:noFill/>
          <a:ln>
            <a:noFill/>
          </a:ln>
        </p:spPr>
        <p:txBody>
          <a:bodyPr spcFirstLastPara="1" wrap="square" lIns="91425" tIns="91425" rIns="91425" bIns="91425" anchor="t" anchorCtr="0">
            <a:noAutofit/>
          </a:bodyPr>
          <a:lstStyle/>
          <a:p>
            <a:pPr lvl="0"/>
            <a:r>
              <a:rPr lang="fr-FR" sz="2400" b="1">
                <a:latin typeface="Roboto" panose="020B0604020202020204" charset="0"/>
                <a:ea typeface="Roboto" panose="020B0604020202020204" charset="0"/>
              </a:rPr>
              <a:t>Modèle de prédiction de l’impact économique</a:t>
            </a:r>
          </a:p>
        </p:txBody>
      </p:sp>
      <p:pic>
        <p:nvPicPr>
          <p:cNvPr id="3" name="Google Shape;33;p10">
            <a:extLst>
              <a:ext uri="{FF2B5EF4-FFF2-40B4-BE49-F238E27FC236}">
                <a16:creationId xmlns:a16="http://schemas.microsoft.com/office/drawing/2014/main" id="{6DA30296-7A45-425E-B46E-8A3457A983AF}"/>
              </a:ext>
            </a:extLst>
          </p:cNvPr>
          <p:cNvPicPr preferRelativeResize="0"/>
          <p:nvPr/>
        </p:nvPicPr>
        <p:blipFill>
          <a:blip r:embed="rId3">
            <a:alphaModFix/>
          </a:blip>
          <a:stretch>
            <a:fillRect/>
          </a:stretch>
        </p:blipFill>
        <p:spPr>
          <a:xfrm>
            <a:off x="171127" y="671659"/>
            <a:ext cx="4206501" cy="4057356"/>
          </a:xfrm>
          <a:prstGeom prst="rect">
            <a:avLst/>
          </a:prstGeom>
          <a:noFill/>
          <a:ln>
            <a:noFill/>
          </a:ln>
        </p:spPr>
      </p:pic>
      <p:sp>
        <p:nvSpPr>
          <p:cNvPr id="4" name="Rectangle 3">
            <a:extLst>
              <a:ext uri="{FF2B5EF4-FFF2-40B4-BE49-F238E27FC236}">
                <a16:creationId xmlns:a16="http://schemas.microsoft.com/office/drawing/2014/main" id="{D9982C8A-28B7-419B-8684-2E9C393C1AAD}"/>
              </a:ext>
            </a:extLst>
          </p:cNvPr>
          <p:cNvSpPr/>
          <p:nvPr/>
        </p:nvSpPr>
        <p:spPr>
          <a:xfrm>
            <a:off x="1571912" y="2428634"/>
            <a:ext cx="1404929" cy="523220"/>
          </a:xfrm>
          <a:prstGeom prst="rect">
            <a:avLst/>
          </a:prstGeom>
        </p:spPr>
        <p:txBody>
          <a:bodyPr wrap="square">
            <a:spAutoFit/>
          </a:bodyPr>
          <a:lstStyle/>
          <a:p>
            <a:pPr lvl="0" algn="ctr"/>
            <a:r>
              <a:rPr lang="fr-FR" b="1" kern="1200">
                <a:latin typeface="Roboto" panose="020B0604020202020204" charset="0"/>
                <a:ea typeface="Roboto" panose="020B0604020202020204" charset="0"/>
                <a:cs typeface="Calibri" panose="020F0502020204030204" pitchFamily="34" charset="0"/>
              </a:rPr>
              <a:t>Modèle économique</a:t>
            </a:r>
          </a:p>
        </p:txBody>
      </p:sp>
      <p:sp>
        <p:nvSpPr>
          <p:cNvPr id="5" name="Rectangle 4">
            <a:extLst>
              <a:ext uri="{FF2B5EF4-FFF2-40B4-BE49-F238E27FC236}">
                <a16:creationId xmlns:a16="http://schemas.microsoft.com/office/drawing/2014/main" id="{1D93F410-3185-4912-B307-E6187179A79A}"/>
              </a:ext>
            </a:extLst>
          </p:cNvPr>
          <p:cNvSpPr/>
          <p:nvPr/>
        </p:nvSpPr>
        <p:spPr>
          <a:xfrm>
            <a:off x="2712342" y="3271483"/>
            <a:ext cx="1263096" cy="757130"/>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Durée du déconfinement avant ouverture totale</a:t>
            </a:r>
            <a:endParaRPr lang="en-US" sz="1200" b="1" kern="1200">
              <a:solidFill>
                <a:schemeClr val="bg1"/>
              </a:solidFill>
              <a:latin typeface="Roboto" panose="020B0604020202020204" charset="0"/>
              <a:ea typeface="Roboto" panose="020B0604020202020204" charset="0"/>
            </a:endParaRPr>
          </a:p>
        </p:txBody>
      </p:sp>
      <p:sp>
        <p:nvSpPr>
          <p:cNvPr id="18" name="Rectangle 17">
            <a:extLst>
              <a:ext uri="{FF2B5EF4-FFF2-40B4-BE49-F238E27FC236}">
                <a16:creationId xmlns:a16="http://schemas.microsoft.com/office/drawing/2014/main" id="{B0DD4B3A-50CB-41F9-AE28-B79D5A962F0F}"/>
              </a:ext>
            </a:extLst>
          </p:cNvPr>
          <p:cNvSpPr/>
          <p:nvPr/>
        </p:nvSpPr>
        <p:spPr>
          <a:xfrm>
            <a:off x="404943" y="1736122"/>
            <a:ext cx="1007566" cy="424732"/>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Fermeture des écoles</a:t>
            </a:r>
            <a:endParaRPr lang="en-US" sz="1200" b="1" kern="1200">
              <a:solidFill>
                <a:schemeClr val="bg1"/>
              </a:solidFill>
              <a:latin typeface="Roboto" panose="020B0604020202020204" charset="0"/>
              <a:ea typeface="Roboto" panose="020B0604020202020204" charset="0"/>
            </a:endParaRPr>
          </a:p>
        </p:txBody>
      </p:sp>
      <p:sp>
        <p:nvSpPr>
          <p:cNvPr id="19" name="Rectangle 18">
            <a:extLst>
              <a:ext uri="{FF2B5EF4-FFF2-40B4-BE49-F238E27FC236}">
                <a16:creationId xmlns:a16="http://schemas.microsoft.com/office/drawing/2014/main" id="{9E197DBB-705A-4439-90EC-EA1C71928EDE}"/>
              </a:ext>
            </a:extLst>
          </p:cNvPr>
          <p:cNvSpPr/>
          <p:nvPr/>
        </p:nvSpPr>
        <p:spPr>
          <a:xfrm>
            <a:off x="634544" y="3437682"/>
            <a:ext cx="1140634" cy="424732"/>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Population confinées</a:t>
            </a:r>
            <a:endParaRPr lang="en-US" sz="1200" b="1" kern="1200">
              <a:solidFill>
                <a:schemeClr val="bg1"/>
              </a:solidFill>
              <a:latin typeface="Roboto" panose="020B0604020202020204" charset="0"/>
              <a:ea typeface="Roboto" panose="020B0604020202020204" charset="0"/>
            </a:endParaRPr>
          </a:p>
        </p:txBody>
      </p:sp>
      <p:sp>
        <p:nvSpPr>
          <p:cNvPr id="22" name="Rectangle 21">
            <a:extLst>
              <a:ext uri="{FF2B5EF4-FFF2-40B4-BE49-F238E27FC236}">
                <a16:creationId xmlns:a16="http://schemas.microsoft.com/office/drawing/2014/main" id="{3555872C-AA8E-4D20-B029-81E3774A60FE}"/>
              </a:ext>
            </a:extLst>
          </p:cNvPr>
          <p:cNvSpPr/>
          <p:nvPr/>
        </p:nvSpPr>
        <p:spPr>
          <a:xfrm>
            <a:off x="2970373" y="1641993"/>
            <a:ext cx="1140634" cy="590931"/>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Ouverture des commerces</a:t>
            </a:r>
            <a:endParaRPr lang="en-US" sz="1200" b="1" kern="1200">
              <a:solidFill>
                <a:schemeClr val="bg1"/>
              </a:solidFill>
              <a:latin typeface="Roboto" panose="020B0604020202020204" charset="0"/>
              <a:ea typeface="Roboto" panose="020B0604020202020204" charset="0"/>
            </a:endParaRPr>
          </a:p>
        </p:txBody>
      </p:sp>
      <p:sp>
        <p:nvSpPr>
          <p:cNvPr id="21" name="Rectangle 20">
            <a:extLst>
              <a:ext uri="{FF2B5EF4-FFF2-40B4-BE49-F238E27FC236}">
                <a16:creationId xmlns:a16="http://schemas.microsoft.com/office/drawing/2014/main" id="{A24C8AF7-C9FA-4B52-A72E-972E1128DA1D}"/>
              </a:ext>
            </a:extLst>
          </p:cNvPr>
          <p:cNvSpPr/>
          <p:nvPr/>
        </p:nvSpPr>
        <p:spPr>
          <a:xfrm>
            <a:off x="1204861" y="1005937"/>
            <a:ext cx="2139029" cy="757130"/>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Baisse de productivité par secteur (Télétravail, Activité partielle, Garde d’enfants, chômage…)</a:t>
            </a:r>
            <a:endParaRPr lang="en-US" sz="1200" b="1" kern="1200">
              <a:solidFill>
                <a:schemeClr val="bg1"/>
              </a:solidFill>
              <a:latin typeface="Roboto" panose="020B0604020202020204" charset="0"/>
              <a:ea typeface="Roboto" panose="020B0604020202020204" charset="0"/>
            </a:endParaRPr>
          </a:p>
        </p:txBody>
      </p:sp>
      <p:sp>
        <p:nvSpPr>
          <p:cNvPr id="23" name="ZoneTexte 22">
            <a:extLst>
              <a:ext uri="{FF2B5EF4-FFF2-40B4-BE49-F238E27FC236}">
                <a16:creationId xmlns:a16="http://schemas.microsoft.com/office/drawing/2014/main" id="{DF66932E-57BB-4425-A612-DFEBB633758D}"/>
              </a:ext>
            </a:extLst>
          </p:cNvPr>
          <p:cNvSpPr txBox="1"/>
          <p:nvPr/>
        </p:nvSpPr>
        <p:spPr>
          <a:xfrm>
            <a:off x="5948514" y="1005937"/>
            <a:ext cx="1856598" cy="307777"/>
          </a:xfrm>
          <a:prstGeom prst="rect">
            <a:avLst/>
          </a:prstGeom>
          <a:noFill/>
        </p:spPr>
        <p:txBody>
          <a:bodyPr wrap="none" rtlCol="0">
            <a:spAutoFit/>
          </a:bodyPr>
          <a:lstStyle/>
          <a:p>
            <a:r>
              <a:rPr lang="fr-FR" b="1">
                <a:latin typeface="Roboto" panose="020B0604020202020204" charset="0"/>
                <a:ea typeface="Roboto" panose="020B0604020202020204" charset="0"/>
              </a:rPr>
              <a:t>Mesurer l’impact sur</a:t>
            </a:r>
          </a:p>
        </p:txBody>
      </p:sp>
      <p:sp>
        <p:nvSpPr>
          <p:cNvPr id="25" name="ZoneTexte 24">
            <a:extLst>
              <a:ext uri="{FF2B5EF4-FFF2-40B4-BE49-F238E27FC236}">
                <a16:creationId xmlns:a16="http://schemas.microsoft.com/office/drawing/2014/main" id="{43F26359-3CEF-4709-9261-454C071ADE9C}"/>
              </a:ext>
            </a:extLst>
          </p:cNvPr>
          <p:cNvSpPr txBox="1"/>
          <p:nvPr/>
        </p:nvSpPr>
        <p:spPr>
          <a:xfrm>
            <a:off x="6876813" y="1953418"/>
            <a:ext cx="1237839" cy="276999"/>
          </a:xfrm>
          <a:prstGeom prst="rect">
            <a:avLst/>
          </a:prstGeom>
          <a:noFill/>
        </p:spPr>
        <p:txBody>
          <a:bodyPr wrap="none" rtlCol="0">
            <a:spAutoFit/>
          </a:bodyPr>
          <a:lstStyle/>
          <a:p>
            <a:r>
              <a:rPr lang="fr-FR" sz="1200">
                <a:latin typeface="Roboto" panose="020B0604020202020204" charset="0"/>
                <a:ea typeface="Roboto" panose="020B0604020202020204" charset="0"/>
              </a:rPr>
              <a:t>Consommation</a:t>
            </a:r>
          </a:p>
        </p:txBody>
      </p:sp>
      <p:sp>
        <p:nvSpPr>
          <p:cNvPr id="26" name="ZoneTexte 25">
            <a:extLst>
              <a:ext uri="{FF2B5EF4-FFF2-40B4-BE49-F238E27FC236}">
                <a16:creationId xmlns:a16="http://schemas.microsoft.com/office/drawing/2014/main" id="{3ECB8AAF-CBBC-486F-84A5-9D4A1DA23323}"/>
              </a:ext>
            </a:extLst>
          </p:cNvPr>
          <p:cNvSpPr txBox="1"/>
          <p:nvPr/>
        </p:nvSpPr>
        <p:spPr>
          <a:xfrm>
            <a:off x="4791682" y="1953418"/>
            <a:ext cx="933269" cy="276999"/>
          </a:xfrm>
          <a:prstGeom prst="rect">
            <a:avLst/>
          </a:prstGeom>
          <a:noFill/>
        </p:spPr>
        <p:txBody>
          <a:bodyPr wrap="none" rtlCol="0">
            <a:spAutoFit/>
          </a:bodyPr>
          <a:lstStyle/>
          <a:p>
            <a:r>
              <a:rPr lang="fr-FR" sz="1200">
                <a:latin typeface="Roboto" panose="020B0604020202020204" charset="0"/>
                <a:ea typeface="Roboto" panose="020B0604020202020204" charset="0"/>
              </a:rPr>
              <a:t>Production</a:t>
            </a:r>
          </a:p>
        </p:txBody>
      </p:sp>
      <p:sp>
        <p:nvSpPr>
          <p:cNvPr id="27" name="ZoneTexte 26">
            <a:extLst>
              <a:ext uri="{FF2B5EF4-FFF2-40B4-BE49-F238E27FC236}">
                <a16:creationId xmlns:a16="http://schemas.microsoft.com/office/drawing/2014/main" id="{ED600151-C0F9-470E-B179-1C9B0EBB2B35}"/>
              </a:ext>
            </a:extLst>
          </p:cNvPr>
          <p:cNvSpPr txBox="1"/>
          <p:nvPr/>
        </p:nvSpPr>
        <p:spPr>
          <a:xfrm>
            <a:off x="5927222" y="1953418"/>
            <a:ext cx="747320" cy="276999"/>
          </a:xfrm>
          <a:prstGeom prst="rect">
            <a:avLst/>
          </a:prstGeom>
          <a:noFill/>
        </p:spPr>
        <p:txBody>
          <a:bodyPr wrap="none" rtlCol="0">
            <a:spAutoFit/>
          </a:bodyPr>
          <a:lstStyle/>
          <a:p>
            <a:r>
              <a:rPr lang="fr-FR" sz="1200">
                <a:latin typeface="Roboto" panose="020B0604020202020204" charset="0"/>
                <a:ea typeface="Roboto" panose="020B0604020202020204" charset="0"/>
              </a:rPr>
              <a:t>Epargne</a:t>
            </a:r>
          </a:p>
        </p:txBody>
      </p:sp>
      <p:sp>
        <p:nvSpPr>
          <p:cNvPr id="28" name="ZoneTexte 27">
            <a:extLst>
              <a:ext uri="{FF2B5EF4-FFF2-40B4-BE49-F238E27FC236}">
                <a16:creationId xmlns:a16="http://schemas.microsoft.com/office/drawing/2014/main" id="{1F1608DD-CDA4-4C77-AC46-B6E90E2CC1DF}"/>
              </a:ext>
            </a:extLst>
          </p:cNvPr>
          <p:cNvSpPr txBox="1"/>
          <p:nvPr/>
        </p:nvSpPr>
        <p:spPr>
          <a:xfrm>
            <a:off x="8316924" y="1953418"/>
            <a:ext cx="655949" cy="276999"/>
          </a:xfrm>
          <a:prstGeom prst="rect">
            <a:avLst/>
          </a:prstGeom>
          <a:noFill/>
        </p:spPr>
        <p:txBody>
          <a:bodyPr wrap="none" rtlCol="0">
            <a:spAutoFit/>
          </a:bodyPr>
          <a:lstStyle/>
          <a:p>
            <a:r>
              <a:rPr lang="fr-FR" sz="1200">
                <a:latin typeface="Roboto" panose="020B0604020202020204" charset="0"/>
                <a:ea typeface="Roboto" panose="020B0604020202020204" charset="0"/>
              </a:rPr>
              <a:t>Emploi</a:t>
            </a:r>
          </a:p>
        </p:txBody>
      </p:sp>
      <p:pic>
        <p:nvPicPr>
          <p:cNvPr id="24" name="Image 23">
            <a:extLst>
              <a:ext uri="{FF2B5EF4-FFF2-40B4-BE49-F238E27FC236}">
                <a16:creationId xmlns:a16="http://schemas.microsoft.com/office/drawing/2014/main" id="{E521689C-FBE8-4C81-9D8F-7D646199D3B2}"/>
              </a:ext>
            </a:extLst>
          </p:cNvPr>
          <p:cNvPicPr>
            <a:picLocks noChangeAspect="1"/>
          </p:cNvPicPr>
          <p:nvPr/>
        </p:nvPicPr>
        <p:blipFill>
          <a:blip r:embed="rId4"/>
          <a:stretch>
            <a:fillRect/>
          </a:stretch>
        </p:blipFill>
        <p:spPr>
          <a:xfrm>
            <a:off x="5024804" y="1518038"/>
            <a:ext cx="429420" cy="430450"/>
          </a:xfrm>
          <a:prstGeom prst="rect">
            <a:avLst/>
          </a:prstGeom>
        </p:spPr>
      </p:pic>
      <p:pic>
        <p:nvPicPr>
          <p:cNvPr id="29" name="Image 28">
            <a:extLst>
              <a:ext uri="{FF2B5EF4-FFF2-40B4-BE49-F238E27FC236}">
                <a16:creationId xmlns:a16="http://schemas.microsoft.com/office/drawing/2014/main" id="{B0B5825F-32E3-419E-B2BE-B3EEF02F27C0}"/>
              </a:ext>
            </a:extLst>
          </p:cNvPr>
          <p:cNvPicPr>
            <a:picLocks noChangeAspect="1"/>
          </p:cNvPicPr>
          <p:nvPr/>
        </p:nvPicPr>
        <p:blipFill>
          <a:blip r:embed="rId5"/>
          <a:stretch>
            <a:fillRect/>
          </a:stretch>
        </p:blipFill>
        <p:spPr>
          <a:xfrm>
            <a:off x="6064936" y="1475771"/>
            <a:ext cx="493432" cy="489695"/>
          </a:xfrm>
          <a:prstGeom prst="rect">
            <a:avLst/>
          </a:prstGeom>
        </p:spPr>
      </p:pic>
      <p:pic>
        <p:nvPicPr>
          <p:cNvPr id="31" name="Image 30">
            <a:extLst>
              <a:ext uri="{FF2B5EF4-FFF2-40B4-BE49-F238E27FC236}">
                <a16:creationId xmlns:a16="http://schemas.microsoft.com/office/drawing/2014/main" id="{9D3D34B8-0F19-4244-B9BF-C1934D80FE41}"/>
              </a:ext>
            </a:extLst>
          </p:cNvPr>
          <p:cNvPicPr>
            <a:picLocks noChangeAspect="1"/>
          </p:cNvPicPr>
          <p:nvPr/>
        </p:nvPicPr>
        <p:blipFill>
          <a:blip r:embed="rId6"/>
          <a:stretch>
            <a:fillRect/>
          </a:stretch>
        </p:blipFill>
        <p:spPr>
          <a:xfrm>
            <a:off x="7131307" y="1504346"/>
            <a:ext cx="612677" cy="423528"/>
          </a:xfrm>
          <a:prstGeom prst="rect">
            <a:avLst/>
          </a:prstGeom>
        </p:spPr>
      </p:pic>
      <p:pic>
        <p:nvPicPr>
          <p:cNvPr id="64" name="Image 63">
            <a:extLst>
              <a:ext uri="{FF2B5EF4-FFF2-40B4-BE49-F238E27FC236}">
                <a16:creationId xmlns:a16="http://schemas.microsoft.com/office/drawing/2014/main" id="{C6BEA54F-EF50-49EB-A9D6-4278B233904A}"/>
              </a:ext>
            </a:extLst>
          </p:cNvPr>
          <p:cNvPicPr>
            <a:picLocks noChangeAspect="1"/>
          </p:cNvPicPr>
          <p:nvPr/>
        </p:nvPicPr>
        <p:blipFill>
          <a:blip r:embed="rId7"/>
          <a:stretch>
            <a:fillRect/>
          </a:stretch>
        </p:blipFill>
        <p:spPr>
          <a:xfrm>
            <a:off x="8442545" y="1521425"/>
            <a:ext cx="404706" cy="416033"/>
          </a:xfrm>
          <a:prstGeom prst="rect">
            <a:avLst/>
          </a:prstGeom>
        </p:spPr>
      </p:pic>
      <p:sp>
        <p:nvSpPr>
          <p:cNvPr id="65" name="Rectangle 64">
            <a:extLst>
              <a:ext uri="{FF2B5EF4-FFF2-40B4-BE49-F238E27FC236}">
                <a16:creationId xmlns:a16="http://schemas.microsoft.com/office/drawing/2014/main" id="{85B7D683-98E6-4F08-9099-17C401D3DE9B}"/>
              </a:ext>
            </a:extLst>
          </p:cNvPr>
          <p:cNvSpPr/>
          <p:nvPr/>
        </p:nvSpPr>
        <p:spPr>
          <a:xfrm>
            <a:off x="5089924" y="2605170"/>
            <a:ext cx="3757327" cy="1754326"/>
          </a:xfrm>
          <a:prstGeom prst="rect">
            <a:avLst/>
          </a:prstGeom>
        </p:spPr>
        <p:txBody>
          <a:bodyPr wrap="square">
            <a:spAutoFit/>
          </a:bodyPr>
          <a:lstStyle/>
          <a:p>
            <a:r>
              <a:rPr lang="fr-FR" sz="1200">
                <a:latin typeface="Roboto" panose="020B0604020202020204" charset="0"/>
                <a:ea typeface="Roboto" panose="020B0604020202020204" charset="0"/>
              </a:rPr>
              <a:t>Mesurer l’impact sur la consommation, la production et l’emploi</a:t>
            </a:r>
          </a:p>
          <a:p>
            <a:endParaRPr lang="fr-FR" sz="1200">
              <a:latin typeface="Roboto" panose="020B0604020202020204" charset="0"/>
              <a:ea typeface="Roboto" panose="020B0604020202020204" charset="0"/>
            </a:endParaRPr>
          </a:p>
          <a:p>
            <a:r>
              <a:rPr lang="fr-FR" sz="1200">
                <a:latin typeface="Roboto" panose="020B0604020202020204" charset="0"/>
                <a:ea typeface="Roboto" panose="020B0604020202020204" charset="0"/>
              </a:rPr>
              <a:t>Estimer un </a:t>
            </a:r>
            <a:r>
              <a:rPr lang="fr-FR" sz="1200" b="1" kern="1200">
                <a:latin typeface="Roboto" panose="020B0604020202020204" charset="0"/>
                <a:ea typeface="Roboto" panose="020B0604020202020204" charset="0"/>
                <a:cs typeface="Calibri" panose="020F0502020204030204" pitchFamily="34" charset="0"/>
              </a:rPr>
              <a:t>delta d’épargne </a:t>
            </a:r>
            <a:r>
              <a:rPr lang="fr-FR" sz="1200">
                <a:latin typeface="Roboto" panose="020B0604020202020204" charset="0"/>
                <a:ea typeface="Roboto" panose="020B0604020202020204" charset="0"/>
              </a:rPr>
              <a:t>dû à la baisse de consommation et à la perte d’emploi</a:t>
            </a:r>
          </a:p>
          <a:p>
            <a:endParaRPr lang="fr-FR" sz="1200">
              <a:latin typeface="Metric Bold" panose="020B0803030202060203" pitchFamily="34" charset="0"/>
            </a:endParaRPr>
          </a:p>
          <a:p>
            <a:r>
              <a:rPr lang="fr-FR" sz="1200">
                <a:latin typeface="Roboto" panose="020B0604020202020204" charset="0"/>
                <a:ea typeface="Roboto" panose="020B0604020202020204" charset="0"/>
              </a:rPr>
              <a:t>Prise en compte des différences entre </a:t>
            </a:r>
            <a:r>
              <a:rPr lang="fr-FR" sz="1200" b="1" kern="1200">
                <a:latin typeface="Roboto" panose="020B0604020202020204" charset="0"/>
                <a:ea typeface="Roboto" panose="020B0604020202020204" charset="0"/>
                <a:cs typeface="Calibri" panose="020F0502020204030204" pitchFamily="34" charset="0"/>
              </a:rPr>
              <a:t>départements</a:t>
            </a:r>
          </a:p>
          <a:p>
            <a:endParaRPr lang="fr-FR" sz="1200">
              <a:latin typeface="Metric Bold" panose="020B0803030202060203" pitchFamily="34" charset="0"/>
            </a:endParaRPr>
          </a:p>
          <a:p>
            <a:r>
              <a:rPr lang="fr-FR" sz="1200">
                <a:latin typeface="Roboto" panose="020B0604020202020204" charset="0"/>
                <a:ea typeface="Roboto" panose="020B0604020202020204" charset="0"/>
              </a:rPr>
              <a:t>Simuler</a:t>
            </a:r>
            <a:r>
              <a:rPr lang="fr-FR" sz="1200"/>
              <a:t> </a:t>
            </a:r>
            <a:r>
              <a:rPr lang="fr-FR" sz="1200" b="1" kern="1200">
                <a:latin typeface="Roboto" panose="020B0604020202020204" charset="0"/>
                <a:ea typeface="Roboto" panose="020B0604020202020204" charset="0"/>
                <a:cs typeface="Calibri" panose="020F0502020204030204" pitchFamily="34" charset="0"/>
              </a:rPr>
              <a:t>l’impact de scénarios de déconfinement</a:t>
            </a:r>
          </a:p>
        </p:txBody>
      </p:sp>
      <p:cxnSp>
        <p:nvCxnSpPr>
          <p:cNvPr id="67" name="Connecteur droit 66">
            <a:extLst>
              <a:ext uri="{FF2B5EF4-FFF2-40B4-BE49-F238E27FC236}">
                <a16:creationId xmlns:a16="http://schemas.microsoft.com/office/drawing/2014/main" id="{DE890A06-8115-45DA-AE00-BB6051FBEE34}"/>
              </a:ext>
            </a:extLst>
          </p:cNvPr>
          <p:cNvCxnSpPr/>
          <p:nvPr/>
        </p:nvCxnSpPr>
        <p:spPr>
          <a:xfrm>
            <a:off x="5030173" y="2658020"/>
            <a:ext cx="0" cy="1648626"/>
          </a:xfrm>
          <a:prstGeom prst="line">
            <a:avLst/>
          </a:prstGeom>
          <a:ln w="12700">
            <a:solidFill>
              <a:srgbClr val="00B7FF"/>
            </a:solidFill>
          </a:ln>
        </p:spPr>
        <p:style>
          <a:lnRef idx="1">
            <a:schemeClr val="accent1"/>
          </a:lnRef>
          <a:fillRef idx="0">
            <a:schemeClr val="accent1"/>
          </a:fillRef>
          <a:effectRef idx="0">
            <a:schemeClr val="accent1"/>
          </a:effectRef>
          <a:fontRef idx="minor">
            <a:schemeClr val="tx1"/>
          </a:fontRef>
        </p:style>
      </p:cxnSp>
      <p:pic>
        <p:nvPicPr>
          <p:cNvPr id="37" name="Graphique 36" descr="Badge Tick1">
            <a:extLst>
              <a:ext uri="{FF2B5EF4-FFF2-40B4-BE49-F238E27FC236}">
                <a16:creationId xmlns:a16="http://schemas.microsoft.com/office/drawing/2014/main" id="{3019E5B2-4B9E-494C-BD99-FE6B64AC66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48866" y="2160854"/>
            <a:ext cx="218900" cy="218900"/>
          </a:xfrm>
          <a:prstGeom prst="rect">
            <a:avLst/>
          </a:prstGeom>
        </p:spPr>
      </p:pic>
      <p:pic>
        <p:nvPicPr>
          <p:cNvPr id="69" name="Graphique 68" descr="Flèche en cercle">
            <a:extLst>
              <a:ext uri="{FF2B5EF4-FFF2-40B4-BE49-F238E27FC236}">
                <a16:creationId xmlns:a16="http://schemas.microsoft.com/office/drawing/2014/main" id="{FDE56A4A-AA54-4321-9ADD-7D4A36564A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004" y="2124626"/>
            <a:ext cx="291356" cy="291356"/>
          </a:xfrm>
          <a:prstGeom prst="rect">
            <a:avLst/>
          </a:prstGeom>
        </p:spPr>
      </p:pic>
      <p:pic>
        <p:nvPicPr>
          <p:cNvPr id="40" name="Graphique 39" descr="Flèche en cercle">
            <a:extLst>
              <a:ext uri="{FF2B5EF4-FFF2-40B4-BE49-F238E27FC236}">
                <a16:creationId xmlns:a16="http://schemas.microsoft.com/office/drawing/2014/main" id="{43E204F6-16E7-4C95-8DB1-D3D6288550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0054" y="2124626"/>
            <a:ext cx="291356" cy="291356"/>
          </a:xfrm>
          <a:prstGeom prst="rect">
            <a:avLst/>
          </a:prstGeom>
        </p:spPr>
      </p:pic>
      <p:pic>
        <p:nvPicPr>
          <p:cNvPr id="41" name="Graphique 40" descr="Flèche en cercle">
            <a:extLst>
              <a:ext uri="{FF2B5EF4-FFF2-40B4-BE49-F238E27FC236}">
                <a16:creationId xmlns:a16="http://schemas.microsoft.com/office/drawing/2014/main" id="{81A262C3-C40D-4BCE-B6F5-3CBCF4235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98808" y="2124626"/>
            <a:ext cx="291356" cy="291356"/>
          </a:xfrm>
          <a:prstGeom prst="rect">
            <a:avLst/>
          </a:prstGeom>
        </p:spPr>
      </p:pic>
      <p:sp>
        <p:nvSpPr>
          <p:cNvPr id="2" name="Rectangle 1">
            <a:extLst>
              <a:ext uri="{FF2B5EF4-FFF2-40B4-BE49-F238E27FC236}">
                <a16:creationId xmlns:a16="http://schemas.microsoft.com/office/drawing/2014/main" id="{108DCEBA-580E-4180-A11D-42FE2B121478}"/>
              </a:ext>
            </a:extLst>
          </p:cNvPr>
          <p:cNvSpPr/>
          <p:nvPr/>
        </p:nvSpPr>
        <p:spPr>
          <a:xfrm>
            <a:off x="4572000" y="2807357"/>
            <a:ext cx="4218164" cy="2254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Merger les slides 4 et 5 et faire des choix sur ce </a:t>
            </a:r>
            <a:r>
              <a:rPr lang="fr-FR" err="1"/>
              <a:t>qu</a:t>
            </a:r>
            <a:r>
              <a:rPr lang="fr-FR"/>
              <a:t> on </a:t>
            </a:r>
            <a:r>
              <a:rPr lang="fr-FR" err="1"/>
              <a:t>enleve</a:t>
            </a:r>
            <a:endParaRPr lang="en-US"/>
          </a:p>
        </p:txBody>
      </p:sp>
    </p:spTree>
    <p:extLst>
      <p:ext uri="{BB962C8B-B14F-4D97-AF65-F5344CB8AC3E}">
        <p14:creationId xmlns:p14="http://schemas.microsoft.com/office/powerpoint/2010/main" val="357442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20"/>
          <p:cNvSpPr txBox="1"/>
          <p:nvPr/>
        </p:nvSpPr>
        <p:spPr>
          <a:xfrm>
            <a:off x="296558" y="75812"/>
            <a:ext cx="8425675" cy="523220"/>
          </a:xfrm>
          <a:prstGeom prst="rect">
            <a:avLst/>
          </a:prstGeom>
          <a:noFill/>
          <a:ln>
            <a:noFill/>
          </a:ln>
        </p:spPr>
        <p:txBody>
          <a:bodyPr spcFirstLastPara="1" wrap="square" lIns="91425" tIns="91425" rIns="91425" bIns="91425" anchor="t" anchorCtr="0">
            <a:noAutofit/>
          </a:bodyPr>
          <a:lstStyle/>
          <a:p>
            <a:pPr lvl="0"/>
            <a:r>
              <a:rPr lang="fr-FR" sz="2400" b="1">
                <a:latin typeface="Roboto" panose="020B0604020202020204" charset="0"/>
                <a:ea typeface="Roboto" panose="020B0604020202020204" charset="0"/>
              </a:rPr>
              <a:t>Modèle épidémiologique de propagation de l’épidémie</a:t>
            </a:r>
          </a:p>
          <a:p>
            <a:pPr lvl="0"/>
            <a:endParaRPr sz="2400" b="1">
              <a:solidFill>
                <a:schemeClr val="dk1"/>
              </a:solidFill>
              <a:latin typeface="Roboto" panose="020B0604020202020204" charset="0"/>
              <a:ea typeface="Roboto" panose="020B0604020202020204" charset="0"/>
              <a:sym typeface="Roboto"/>
            </a:endParaRPr>
          </a:p>
        </p:txBody>
      </p:sp>
      <p:sp>
        <p:nvSpPr>
          <p:cNvPr id="17" name="ZoneTexte 16">
            <a:extLst>
              <a:ext uri="{FF2B5EF4-FFF2-40B4-BE49-F238E27FC236}">
                <a16:creationId xmlns:a16="http://schemas.microsoft.com/office/drawing/2014/main" id="{D0397B0A-EB32-4885-BA8D-7F8685913FFB}"/>
              </a:ext>
            </a:extLst>
          </p:cNvPr>
          <p:cNvSpPr txBox="1"/>
          <p:nvPr/>
        </p:nvSpPr>
        <p:spPr>
          <a:xfrm>
            <a:off x="806697" y="845763"/>
            <a:ext cx="3597460" cy="307777"/>
          </a:xfrm>
          <a:prstGeom prst="rect">
            <a:avLst/>
          </a:prstGeom>
          <a:noFill/>
        </p:spPr>
        <p:txBody>
          <a:bodyPr wrap="none" rtlCol="0">
            <a:spAutoFit/>
          </a:bodyPr>
          <a:lstStyle/>
          <a:p>
            <a:r>
              <a:rPr lang="fr-FR" b="1">
                <a:solidFill>
                  <a:srgbClr val="0D4CD6"/>
                </a:solidFill>
                <a:latin typeface="Roboto" panose="020B0604020202020204" charset="0"/>
                <a:ea typeface="Roboto" panose="020B0604020202020204" charset="0"/>
              </a:rPr>
              <a:t>Modèle épidémiologique à compartiments</a:t>
            </a:r>
          </a:p>
        </p:txBody>
      </p:sp>
      <p:sp>
        <p:nvSpPr>
          <p:cNvPr id="20" name="ZoneTexte 19">
            <a:extLst>
              <a:ext uri="{FF2B5EF4-FFF2-40B4-BE49-F238E27FC236}">
                <a16:creationId xmlns:a16="http://schemas.microsoft.com/office/drawing/2014/main" id="{CA9554D6-1FDD-47FC-87C1-A944DD2110A6}"/>
              </a:ext>
            </a:extLst>
          </p:cNvPr>
          <p:cNvSpPr txBox="1"/>
          <p:nvPr/>
        </p:nvSpPr>
        <p:spPr>
          <a:xfrm>
            <a:off x="5496966" y="845763"/>
            <a:ext cx="2507418" cy="307777"/>
          </a:xfrm>
          <a:prstGeom prst="rect">
            <a:avLst/>
          </a:prstGeom>
          <a:noFill/>
        </p:spPr>
        <p:txBody>
          <a:bodyPr wrap="none" rtlCol="0">
            <a:spAutoFit/>
          </a:bodyPr>
          <a:lstStyle/>
          <a:p>
            <a:r>
              <a:rPr lang="en-US" b="1">
                <a:solidFill>
                  <a:srgbClr val="0D4CD6"/>
                </a:solidFill>
                <a:latin typeface="Roboto" panose="020B0604020202020204" charset="0"/>
                <a:ea typeface="Roboto" panose="020B0604020202020204" charset="0"/>
              </a:rPr>
              <a:t>Simulation de la propagation</a:t>
            </a:r>
          </a:p>
        </p:txBody>
      </p:sp>
      <p:cxnSp>
        <p:nvCxnSpPr>
          <p:cNvPr id="21" name="Connecteur droit 20">
            <a:extLst>
              <a:ext uri="{FF2B5EF4-FFF2-40B4-BE49-F238E27FC236}">
                <a16:creationId xmlns:a16="http://schemas.microsoft.com/office/drawing/2014/main" id="{D4A8206D-E378-458F-816D-9B25D579F1D2}"/>
              </a:ext>
            </a:extLst>
          </p:cNvPr>
          <p:cNvCxnSpPr>
            <a:cxnSpLocks/>
          </p:cNvCxnSpPr>
          <p:nvPr/>
        </p:nvCxnSpPr>
        <p:spPr>
          <a:xfrm>
            <a:off x="5565011" y="1152140"/>
            <a:ext cx="2371328"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D595A927-FFB3-4E03-8EF6-EC9CFF53F489}"/>
              </a:ext>
            </a:extLst>
          </p:cNvPr>
          <p:cNvSpPr txBox="1"/>
          <p:nvPr/>
        </p:nvSpPr>
        <p:spPr>
          <a:xfrm>
            <a:off x="4942954" y="3929064"/>
            <a:ext cx="3815468" cy="577081"/>
          </a:xfrm>
          <a:prstGeom prst="rect">
            <a:avLst/>
          </a:prstGeom>
          <a:noFill/>
        </p:spPr>
        <p:txBody>
          <a:bodyPr wrap="square" rtlCol="0">
            <a:spAutoFit/>
          </a:bodyPr>
          <a:lstStyle/>
          <a:p>
            <a:pPr algn="ctr"/>
            <a:r>
              <a:rPr lang="fr-FR" sz="1050">
                <a:latin typeface="Roboto" panose="020B0604020202020204" charset="0"/>
                <a:ea typeface="Roboto" panose="020B0604020202020204" charset="0"/>
              </a:rPr>
              <a:t>Rendant possible la simulation des courbes épidémiques en fonction des différents scénarios de sortie (ouverture des lieux, confinement, contact-tracing, détection et isolation)</a:t>
            </a:r>
          </a:p>
        </p:txBody>
      </p:sp>
      <p:sp>
        <p:nvSpPr>
          <p:cNvPr id="24" name="ZoneTexte 23">
            <a:extLst>
              <a:ext uri="{FF2B5EF4-FFF2-40B4-BE49-F238E27FC236}">
                <a16:creationId xmlns:a16="http://schemas.microsoft.com/office/drawing/2014/main" id="{FC7BFA69-C73F-418F-B27A-181589EF78B9}"/>
              </a:ext>
            </a:extLst>
          </p:cNvPr>
          <p:cNvSpPr txBox="1"/>
          <p:nvPr/>
        </p:nvSpPr>
        <p:spPr>
          <a:xfrm>
            <a:off x="3684647" y="1903482"/>
            <a:ext cx="1094471" cy="369332"/>
          </a:xfrm>
          <a:prstGeom prst="rect">
            <a:avLst/>
          </a:prstGeom>
          <a:solidFill>
            <a:schemeClr val="bg1"/>
          </a:solidFill>
        </p:spPr>
        <p:txBody>
          <a:bodyPr wrap="square" rtlCol="0">
            <a:spAutoFit/>
          </a:bodyPr>
          <a:lstStyle/>
          <a:p>
            <a:pPr algn="ctr"/>
            <a:r>
              <a:rPr lang="fr-FR" sz="900">
                <a:solidFill>
                  <a:srgbClr val="00B7FF"/>
                </a:solidFill>
                <a:latin typeface="Roboto" panose="020B0604020202020204" charset="0"/>
                <a:ea typeface="Roboto" panose="020B0604020202020204" charset="0"/>
              </a:rPr>
              <a:t>Soignés et immunisés</a:t>
            </a:r>
          </a:p>
        </p:txBody>
      </p:sp>
      <p:sp>
        <p:nvSpPr>
          <p:cNvPr id="25" name="ZoneTexte 24">
            <a:extLst>
              <a:ext uri="{FF2B5EF4-FFF2-40B4-BE49-F238E27FC236}">
                <a16:creationId xmlns:a16="http://schemas.microsoft.com/office/drawing/2014/main" id="{96BF9A9E-0964-483E-8D56-82717AC7C4BF}"/>
              </a:ext>
            </a:extLst>
          </p:cNvPr>
          <p:cNvSpPr txBox="1"/>
          <p:nvPr/>
        </p:nvSpPr>
        <p:spPr>
          <a:xfrm>
            <a:off x="3882485" y="3081101"/>
            <a:ext cx="701068"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Décès</a:t>
            </a:r>
          </a:p>
        </p:txBody>
      </p:sp>
      <p:grpSp>
        <p:nvGrpSpPr>
          <p:cNvPr id="8" name="Groupe 7">
            <a:extLst>
              <a:ext uri="{FF2B5EF4-FFF2-40B4-BE49-F238E27FC236}">
                <a16:creationId xmlns:a16="http://schemas.microsoft.com/office/drawing/2014/main" id="{95B482A7-B389-412F-B963-E9FB9945BE7A}"/>
              </a:ext>
            </a:extLst>
          </p:cNvPr>
          <p:cNvGrpSpPr/>
          <p:nvPr/>
        </p:nvGrpSpPr>
        <p:grpSpPr>
          <a:xfrm>
            <a:off x="280736" y="1152140"/>
            <a:ext cx="4548814" cy="3273213"/>
            <a:chOff x="163326" y="1152140"/>
            <a:chExt cx="4548814" cy="3273213"/>
          </a:xfrm>
        </p:grpSpPr>
        <p:pic>
          <p:nvPicPr>
            <p:cNvPr id="12" name="Image 11">
              <a:extLst>
                <a:ext uri="{FF2B5EF4-FFF2-40B4-BE49-F238E27FC236}">
                  <a16:creationId xmlns:a16="http://schemas.microsoft.com/office/drawing/2014/main" id="{18F27A89-99C8-4F3E-9B93-150B5B6DD790}"/>
                </a:ext>
              </a:extLst>
            </p:cNvPr>
            <p:cNvPicPr>
              <a:picLocks noChangeAspect="1"/>
            </p:cNvPicPr>
            <p:nvPr/>
          </p:nvPicPr>
          <p:blipFill rotWithShape="1">
            <a:blip r:embed="rId3"/>
            <a:srcRect l="27937" t="37453" r="28511" b="21982"/>
            <a:stretch/>
          </p:blipFill>
          <p:spPr>
            <a:xfrm>
              <a:off x="163326" y="1458518"/>
              <a:ext cx="4548814" cy="2348556"/>
            </a:xfrm>
            <a:prstGeom prst="rect">
              <a:avLst/>
            </a:prstGeom>
          </p:spPr>
        </p:pic>
        <p:sp>
          <p:nvSpPr>
            <p:cNvPr id="2" name="ZoneTexte 1">
              <a:extLst>
                <a:ext uri="{FF2B5EF4-FFF2-40B4-BE49-F238E27FC236}">
                  <a16:creationId xmlns:a16="http://schemas.microsoft.com/office/drawing/2014/main" id="{93CAB95F-96DA-435A-BFC6-F5CA7A4B5925}"/>
                </a:ext>
              </a:extLst>
            </p:cNvPr>
            <p:cNvSpPr txBox="1"/>
            <p:nvPr/>
          </p:nvSpPr>
          <p:spPr>
            <a:xfrm>
              <a:off x="692591" y="4009855"/>
              <a:ext cx="3815468" cy="415498"/>
            </a:xfrm>
            <a:prstGeom prst="rect">
              <a:avLst/>
            </a:prstGeom>
            <a:noFill/>
          </p:spPr>
          <p:txBody>
            <a:bodyPr wrap="square" rtlCol="0">
              <a:spAutoFit/>
            </a:bodyPr>
            <a:lstStyle/>
            <a:p>
              <a:pPr algn="ctr"/>
              <a:r>
                <a:rPr lang="fr-FR" sz="1050">
                  <a:latin typeface="Roboto" panose="020B0604020202020204" charset="0"/>
                  <a:ea typeface="Roboto" panose="020B0604020202020204" charset="0"/>
                </a:rPr>
                <a:t>Différents compartiments sont considérés représentant les états des populations au cours de l’épidémie …</a:t>
              </a:r>
            </a:p>
          </p:txBody>
        </p:sp>
        <p:cxnSp>
          <p:nvCxnSpPr>
            <p:cNvPr id="18" name="Connecteur droit 17">
              <a:extLst>
                <a:ext uri="{FF2B5EF4-FFF2-40B4-BE49-F238E27FC236}">
                  <a16:creationId xmlns:a16="http://schemas.microsoft.com/office/drawing/2014/main" id="{39B411A2-D459-432B-9A46-3E7346A8B866}"/>
                </a:ext>
              </a:extLst>
            </p:cNvPr>
            <p:cNvCxnSpPr>
              <a:cxnSpLocks/>
            </p:cNvCxnSpPr>
            <p:nvPr/>
          </p:nvCxnSpPr>
          <p:spPr>
            <a:xfrm>
              <a:off x="864394" y="1152140"/>
              <a:ext cx="3471862"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75FE1F69-C50D-4E64-9C64-1EAE62810BB2}"/>
                </a:ext>
              </a:extLst>
            </p:cNvPr>
            <p:cNvSpPr txBox="1"/>
            <p:nvPr/>
          </p:nvSpPr>
          <p:spPr>
            <a:xfrm>
              <a:off x="163326" y="1710050"/>
              <a:ext cx="701068" cy="3693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Individus sains</a:t>
              </a:r>
            </a:p>
          </p:txBody>
        </p:sp>
        <p:sp>
          <p:nvSpPr>
            <p:cNvPr id="26" name="ZoneTexte 25">
              <a:extLst>
                <a:ext uri="{FF2B5EF4-FFF2-40B4-BE49-F238E27FC236}">
                  <a16:creationId xmlns:a16="http://schemas.microsoft.com/office/drawing/2014/main" id="{A05CE41E-DDA2-47A1-8575-8DF7D7A1E4F3}"/>
                </a:ext>
              </a:extLst>
            </p:cNvPr>
            <p:cNvSpPr txBox="1"/>
            <p:nvPr/>
          </p:nvSpPr>
          <p:spPr>
            <a:xfrm>
              <a:off x="2732340" y="3691658"/>
              <a:ext cx="852293"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Réanimation</a:t>
              </a:r>
            </a:p>
          </p:txBody>
        </p:sp>
        <p:sp>
          <p:nvSpPr>
            <p:cNvPr id="27" name="ZoneTexte 26">
              <a:extLst>
                <a:ext uri="{FF2B5EF4-FFF2-40B4-BE49-F238E27FC236}">
                  <a16:creationId xmlns:a16="http://schemas.microsoft.com/office/drawing/2014/main" id="{0C4FE445-E29E-4DB7-9CF3-2AEBFC01E341}"/>
                </a:ext>
              </a:extLst>
            </p:cNvPr>
            <p:cNvSpPr txBox="1"/>
            <p:nvPr/>
          </p:nvSpPr>
          <p:spPr>
            <a:xfrm>
              <a:off x="2732340" y="2456334"/>
              <a:ext cx="852293" cy="230832"/>
            </a:xfrm>
            <a:prstGeom prst="rect">
              <a:avLst/>
            </a:prstGeom>
            <a:noFill/>
          </p:spPr>
          <p:txBody>
            <a:bodyPr wrap="square" rtlCol="0">
              <a:spAutoFit/>
            </a:bodyPr>
            <a:lstStyle/>
            <a:p>
              <a:pPr algn="ctr"/>
              <a:r>
                <a:rPr lang="fr-FR" sz="900" dirty="0">
                  <a:solidFill>
                    <a:srgbClr val="00B7FF"/>
                  </a:solidFill>
                  <a:latin typeface="Roboto" panose="020B0604020202020204" charset="0"/>
                  <a:ea typeface="Roboto" panose="020B0604020202020204" charset="0"/>
                </a:rPr>
                <a:t>Hôpital</a:t>
              </a:r>
            </a:p>
          </p:txBody>
        </p:sp>
        <p:sp>
          <p:nvSpPr>
            <p:cNvPr id="28" name="ZoneTexte 27">
              <a:extLst>
                <a:ext uri="{FF2B5EF4-FFF2-40B4-BE49-F238E27FC236}">
                  <a16:creationId xmlns:a16="http://schemas.microsoft.com/office/drawing/2014/main" id="{18A32FE0-A85F-417D-B23D-BDF31145908B}"/>
                </a:ext>
              </a:extLst>
            </p:cNvPr>
            <p:cNvSpPr txBox="1"/>
            <p:nvPr/>
          </p:nvSpPr>
          <p:spPr>
            <a:xfrm>
              <a:off x="1267871" y="1273560"/>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Asymptomatiques</a:t>
              </a:r>
            </a:p>
          </p:txBody>
        </p:sp>
        <p:sp>
          <p:nvSpPr>
            <p:cNvPr id="29" name="ZoneTexte 28">
              <a:extLst>
                <a:ext uri="{FF2B5EF4-FFF2-40B4-BE49-F238E27FC236}">
                  <a16:creationId xmlns:a16="http://schemas.microsoft.com/office/drawing/2014/main" id="{BDFFDF45-A5D9-4F54-BF6E-B90F95D2FDB2}"/>
                </a:ext>
              </a:extLst>
            </p:cNvPr>
            <p:cNvSpPr txBox="1"/>
            <p:nvPr/>
          </p:nvSpPr>
          <p:spPr>
            <a:xfrm>
              <a:off x="1266384" y="2517379"/>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Cas sévères</a:t>
              </a:r>
            </a:p>
          </p:txBody>
        </p:sp>
      </p:grpSp>
      <p:grpSp>
        <p:nvGrpSpPr>
          <p:cNvPr id="5" name="Groupe 4">
            <a:extLst>
              <a:ext uri="{FF2B5EF4-FFF2-40B4-BE49-F238E27FC236}">
                <a16:creationId xmlns:a16="http://schemas.microsoft.com/office/drawing/2014/main" id="{1E5DCE1A-1AB7-4D4D-B22A-B187DE96D617}"/>
              </a:ext>
            </a:extLst>
          </p:cNvPr>
          <p:cNvGrpSpPr/>
          <p:nvPr/>
        </p:nvGrpSpPr>
        <p:grpSpPr>
          <a:xfrm>
            <a:off x="4979144" y="1652750"/>
            <a:ext cx="3743089" cy="1960091"/>
            <a:chOff x="4979144" y="1652750"/>
            <a:chExt cx="3743089" cy="1960091"/>
          </a:xfrm>
        </p:grpSpPr>
        <p:pic>
          <p:nvPicPr>
            <p:cNvPr id="13" name="Image 12">
              <a:extLst>
                <a:ext uri="{FF2B5EF4-FFF2-40B4-BE49-F238E27FC236}">
                  <a16:creationId xmlns:a16="http://schemas.microsoft.com/office/drawing/2014/main" id="{4D0DD4B4-761F-435A-8353-8FA7C43ED87D}"/>
                </a:ext>
              </a:extLst>
            </p:cNvPr>
            <p:cNvPicPr>
              <a:picLocks noChangeAspect="1"/>
            </p:cNvPicPr>
            <p:nvPr/>
          </p:nvPicPr>
          <p:blipFill rotWithShape="1">
            <a:blip r:embed="rId4"/>
            <a:srcRect l="42493" t="33579" r="28613" b="37940"/>
            <a:stretch/>
          </p:blipFill>
          <p:spPr>
            <a:xfrm>
              <a:off x="4979144" y="1652750"/>
              <a:ext cx="3743089" cy="1960091"/>
            </a:xfrm>
            <a:prstGeom prst="rect">
              <a:avLst/>
            </a:prstGeom>
          </p:spPr>
        </p:pic>
        <p:sp>
          <p:nvSpPr>
            <p:cNvPr id="4" name="Rectangle 3">
              <a:extLst>
                <a:ext uri="{FF2B5EF4-FFF2-40B4-BE49-F238E27FC236}">
                  <a16:creationId xmlns:a16="http://schemas.microsoft.com/office/drawing/2014/main" id="{1DCA3680-0406-4E40-B6B0-8008F482AF9B}"/>
                </a:ext>
              </a:extLst>
            </p:cNvPr>
            <p:cNvSpPr/>
            <p:nvPr/>
          </p:nvSpPr>
          <p:spPr>
            <a:xfrm>
              <a:off x="5205952" y="1710050"/>
              <a:ext cx="213139" cy="1601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EA76B9A-63E0-43AA-900A-D451BDD55017}"/>
                </a:ext>
              </a:extLst>
            </p:cNvPr>
            <p:cNvSpPr/>
            <p:nvPr/>
          </p:nvSpPr>
          <p:spPr>
            <a:xfrm>
              <a:off x="8079279" y="1770808"/>
              <a:ext cx="503247" cy="1601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0413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20"/>
          <p:cNvSpPr txBox="1"/>
          <p:nvPr/>
        </p:nvSpPr>
        <p:spPr>
          <a:xfrm>
            <a:off x="296558" y="75812"/>
            <a:ext cx="8425675" cy="523220"/>
          </a:xfrm>
          <a:prstGeom prst="rect">
            <a:avLst/>
          </a:prstGeom>
          <a:noFill/>
          <a:ln>
            <a:noFill/>
          </a:ln>
        </p:spPr>
        <p:txBody>
          <a:bodyPr spcFirstLastPara="1" wrap="square" lIns="91425" tIns="91425" rIns="91425" bIns="91425" anchor="t" anchorCtr="0">
            <a:noAutofit/>
          </a:bodyPr>
          <a:lstStyle/>
          <a:p>
            <a:pPr lvl="0"/>
            <a:r>
              <a:rPr lang="fr-FR" sz="2400" b="1">
                <a:latin typeface="Roboto" panose="020B0604020202020204" charset="0"/>
                <a:ea typeface="Roboto" panose="020B0604020202020204" charset="0"/>
              </a:rPr>
              <a:t>Modèle épidémiologique de propagation de l’épidémie</a:t>
            </a:r>
          </a:p>
          <a:p>
            <a:pPr lvl="0"/>
            <a:endParaRPr sz="2400" b="1">
              <a:solidFill>
                <a:schemeClr val="dk1"/>
              </a:solidFill>
              <a:latin typeface="Roboto" panose="020B0604020202020204" charset="0"/>
              <a:ea typeface="Roboto" panose="020B0604020202020204" charset="0"/>
              <a:sym typeface="Roboto"/>
            </a:endParaRPr>
          </a:p>
        </p:txBody>
      </p:sp>
      <p:pic>
        <p:nvPicPr>
          <p:cNvPr id="12" name="Image 11">
            <a:extLst>
              <a:ext uri="{FF2B5EF4-FFF2-40B4-BE49-F238E27FC236}">
                <a16:creationId xmlns:a16="http://schemas.microsoft.com/office/drawing/2014/main" id="{18F27A89-99C8-4F3E-9B93-150B5B6DD790}"/>
              </a:ext>
            </a:extLst>
          </p:cNvPr>
          <p:cNvPicPr>
            <a:picLocks noChangeAspect="1"/>
          </p:cNvPicPr>
          <p:nvPr/>
        </p:nvPicPr>
        <p:blipFill rotWithShape="1">
          <a:blip r:embed="rId3"/>
          <a:srcRect l="27937" t="37453" r="28511" b="21982"/>
          <a:stretch/>
        </p:blipFill>
        <p:spPr>
          <a:xfrm>
            <a:off x="163326" y="1458518"/>
            <a:ext cx="4548814" cy="2348556"/>
          </a:xfrm>
          <a:prstGeom prst="rect">
            <a:avLst/>
          </a:prstGeom>
        </p:spPr>
      </p:pic>
      <p:pic>
        <p:nvPicPr>
          <p:cNvPr id="13" name="Image 12">
            <a:extLst>
              <a:ext uri="{FF2B5EF4-FFF2-40B4-BE49-F238E27FC236}">
                <a16:creationId xmlns:a16="http://schemas.microsoft.com/office/drawing/2014/main" id="{4D0DD4B4-761F-435A-8353-8FA7C43ED87D}"/>
              </a:ext>
            </a:extLst>
          </p:cNvPr>
          <p:cNvPicPr>
            <a:picLocks noChangeAspect="1"/>
          </p:cNvPicPr>
          <p:nvPr/>
        </p:nvPicPr>
        <p:blipFill rotWithShape="1">
          <a:blip r:embed="rId4"/>
          <a:srcRect l="42493" t="33579" r="28613" b="37940"/>
          <a:stretch/>
        </p:blipFill>
        <p:spPr>
          <a:xfrm>
            <a:off x="4979144" y="1652750"/>
            <a:ext cx="3743089" cy="1960091"/>
          </a:xfrm>
          <a:prstGeom prst="rect">
            <a:avLst/>
          </a:prstGeom>
        </p:spPr>
      </p:pic>
      <p:sp>
        <p:nvSpPr>
          <p:cNvPr id="2" name="ZoneTexte 1">
            <a:extLst>
              <a:ext uri="{FF2B5EF4-FFF2-40B4-BE49-F238E27FC236}">
                <a16:creationId xmlns:a16="http://schemas.microsoft.com/office/drawing/2014/main" id="{93CAB95F-96DA-435A-BFC6-F5CA7A4B5925}"/>
              </a:ext>
            </a:extLst>
          </p:cNvPr>
          <p:cNvSpPr txBox="1"/>
          <p:nvPr/>
        </p:nvSpPr>
        <p:spPr>
          <a:xfrm>
            <a:off x="692591" y="4009855"/>
            <a:ext cx="3815468" cy="415498"/>
          </a:xfrm>
          <a:prstGeom prst="rect">
            <a:avLst/>
          </a:prstGeom>
          <a:noFill/>
        </p:spPr>
        <p:txBody>
          <a:bodyPr wrap="square" rtlCol="0">
            <a:spAutoFit/>
          </a:bodyPr>
          <a:lstStyle/>
          <a:p>
            <a:pPr algn="ctr"/>
            <a:r>
              <a:rPr lang="fr-FR" sz="1050">
                <a:latin typeface="Roboto" panose="020B0604020202020204" charset="0"/>
                <a:ea typeface="Roboto" panose="020B0604020202020204" charset="0"/>
              </a:rPr>
              <a:t>Différents compartiments sont considérés représentant les états des populations au cours de l’épidémie …</a:t>
            </a:r>
          </a:p>
        </p:txBody>
      </p:sp>
      <p:sp>
        <p:nvSpPr>
          <p:cNvPr id="17" name="ZoneTexte 16">
            <a:extLst>
              <a:ext uri="{FF2B5EF4-FFF2-40B4-BE49-F238E27FC236}">
                <a16:creationId xmlns:a16="http://schemas.microsoft.com/office/drawing/2014/main" id="{D0397B0A-EB32-4885-BA8D-7F8685913FFB}"/>
              </a:ext>
            </a:extLst>
          </p:cNvPr>
          <p:cNvSpPr txBox="1"/>
          <p:nvPr/>
        </p:nvSpPr>
        <p:spPr>
          <a:xfrm>
            <a:off x="806697" y="845763"/>
            <a:ext cx="3597460" cy="307777"/>
          </a:xfrm>
          <a:prstGeom prst="rect">
            <a:avLst/>
          </a:prstGeom>
          <a:noFill/>
        </p:spPr>
        <p:txBody>
          <a:bodyPr wrap="none" rtlCol="0">
            <a:spAutoFit/>
          </a:bodyPr>
          <a:lstStyle/>
          <a:p>
            <a:r>
              <a:rPr lang="fr-FR" b="1">
                <a:solidFill>
                  <a:srgbClr val="0D4CD6"/>
                </a:solidFill>
                <a:latin typeface="Roboto" panose="020B0604020202020204" charset="0"/>
                <a:ea typeface="Roboto" panose="020B0604020202020204" charset="0"/>
              </a:rPr>
              <a:t>Modèle épidémiologique à compartiments</a:t>
            </a:r>
          </a:p>
        </p:txBody>
      </p:sp>
      <p:cxnSp>
        <p:nvCxnSpPr>
          <p:cNvPr id="18" name="Connecteur droit 17">
            <a:extLst>
              <a:ext uri="{FF2B5EF4-FFF2-40B4-BE49-F238E27FC236}">
                <a16:creationId xmlns:a16="http://schemas.microsoft.com/office/drawing/2014/main" id="{39B411A2-D459-432B-9A46-3E7346A8B866}"/>
              </a:ext>
            </a:extLst>
          </p:cNvPr>
          <p:cNvCxnSpPr>
            <a:cxnSpLocks/>
          </p:cNvCxnSpPr>
          <p:nvPr/>
        </p:nvCxnSpPr>
        <p:spPr>
          <a:xfrm>
            <a:off x="864394" y="1152140"/>
            <a:ext cx="3471862"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CA9554D6-1FDD-47FC-87C1-A944DD2110A6}"/>
              </a:ext>
            </a:extLst>
          </p:cNvPr>
          <p:cNvSpPr txBox="1"/>
          <p:nvPr/>
        </p:nvSpPr>
        <p:spPr>
          <a:xfrm>
            <a:off x="5496966" y="845763"/>
            <a:ext cx="2507418" cy="307777"/>
          </a:xfrm>
          <a:prstGeom prst="rect">
            <a:avLst/>
          </a:prstGeom>
          <a:noFill/>
        </p:spPr>
        <p:txBody>
          <a:bodyPr wrap="none" rtlCol="0">
            <a:spAutoFit/>
          </a:bodyPr>
          <a:lstStyle/>
          <a:p>
            <a:r>
              <a:rPr lang="en-US" b="1">
                <a:solidFill>
                  <a:srgbClr val="0D4CD6"/>
                </a:solidFill>
                <a:latin typeface="Roboto" panose="020B0604020202020204" charset="0"/>
                <a:ea typeface="Roboto" panose="020B0604020202020204" charset="0"/>
              </a:rPr>
              <a:t>Simulation de la propagation</a:t>
            </a:r>
          </a:p>
        </p:txBody>
      </p:sp>
      <p:cxnSp>
        <p:nvCxnSpPr>
          <p:cNvPr id="21" name="Connecteur droit 20">
            <a:extLst>
              <a:ext uri="{FF2B5EF4-FFF2-40B4-BE49-F238E27FC236}">
                <a16:creationId xmlns:a16="http://schemas.microsoft.com/office/drawing/2014/main" id="{D4A8206D-E378-458F-816D-9B25D579F1D2}"/>
              </a:ext>
            </a:extLst>
          </p:cNvPr>
          <p:cNvCxnSpPr>
            <a:cxnSpLocks/>
          </p:cNvCxnSpPr>
          <p:nvPr/>
        </p:nvCxnSpPr>
        <p:spPr>
          <a:xfrm>
            <a:off x="5565011" y="1152140"/>
            <a:ext cx="2371328"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D595A927-FFB3-4E03-8EF6-EC9CFF53F489}"/>
              </a:ext>
            </a:extLst>
          </p:cNvPr>
          <p:cNvSpPr txBox="1"/>
          <p:nvPr/>
        </p:nvSpPr>
        <p:spPr>
          <a:xfrm>
            <a:off x="4942954" y="3929064"/>
            <a:ext cx="3815468" cy="577081"/>
          </a:xfrm>
          <a:prstGeom prst="rect">
            <a:avLst/>
          </a:prstGeom>
          <a:noFill/>
        </p:spPr>
        <p:txBody>
          <a:bodyPr wrap="square" rtlCol="0">
            <a:spAutoFit/>
          </a:bodyPr>
          <a:lstStyle/>
          <a:p>
            <a:pPr algn="ctr"/>
            <a:r>
              <a:rPr lang="fr-FR" sz="1050">
                <a:latin typeface="Roboto" panose="020B0604020202020204" charset="0"/>
                <a:ea typeface="Roboto" panose="020B0604020202020204" charset="0"/>
              </a:rPr>
              <a:t>Rendant possible la simulation des courbes épidémiques en fonction des différents scénarios de sortie (ouverture des lieux, confinement, contact-tracing, détection et isolation)</a:t>
            </a:r>
          </a:p>
        </p:txBody>
      </p:sp>
      <p:sp>
        <p:nvSpPr>
          <p:cNvPr id="10" name="ZoneTexte 9">
            <a:extLst>
              <a:ext uri="{FF2B5EF4-FFF2-40B4-BE49-F238E27FC236}">
                <a16:creationId xmlns:a16="http://schemas.microsoft.com/office/drawing/2014/main" id="{75FE1F69-C50D-4E64-9C64-1EAE62810BB2}"/>
              </a:ext>
            </a:extLst>
          </p:cNvPr>
          <p:cNvSpPr txBox="1"/>
          <p:nvPr/>
        </p:nvSpPr>
        <p:spPr>
          <a:xfrm>
            <a:off x="163326" y="1710050"/>
            <a:ext cx="701068" cy="3693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Individus sains</a:t>
            </a:r>
          </a:p>
        </p:txBody>
      </p:sp>
      <p:sp>
        <p:nvSpPr>
          <p:cNvPr id="24" name="ZoneTexte 23">
            <a:extLst>
              <a:ext uri="{FF2B5EF4-FFF2-40B4-BE49-F238E27FC236}">
                <a16:creationId xmlns:a16="http://schemas.microsoft.com/office/drawing/2014/main" id="{FC7BFA69-C73F-418F-B27A-181589EF78B9}"/>
              </a:ext>
            </a:extLst>
          </p:cNvPr>
          <p:cNvSpPr txBox="1"/>
          <p:nvPr/>
        </p:nvSpPr>
        <p:spPr>
          <a:xfrm>
            <a:off x="3684647" y="1903482"/>
            <a:ext cx="1094471" cy="369332"/>
          </a:xfrm>
          <a:prstGeom prst="rect">
            <a:avLst/>
          </a:prstGeom>
          <a:solidFill>
            <a:schemeClr val="bg1"/>
          </a:solidFill>
        </p:spPr>
        <p:txBody>
          <a:bodyPr wrap="square" rtlCol="0">
            <a:spAutoFit/>
          </a:bodyPr>
          <a:lstStyle/>
          <a:p>
            <a:pPr algn="ctr"/>
            <a:r>
              <a:rPr lang="fr-FR" sz="900">
                <a:solidFill>
                  <a:srgbClr val="00B7FF"/>
                </a:solidFill>
                <a:latin typeface="Roboto" panose="020B0604020202020204" charset="0"/>
                <a:ea typeface="Roboto" panose="020B0604020202020204" charset="0"/>
              </a:rPr>
              <a:t>Soignés et immunisés</a:t>
            </a:r>
          </a:p>
        </p:txBody>
      </p:sp>
      <p:sp>
        <p:nvSpPr>
          <p:cNvPr id="25" name="ZoneTexte 24">
            <a:extLst>
              <a:ext uri="{FF2B5EF4-FFF2-40B4-BE49-F238E27FC236}">
                <a16:creationId xmlns:a16="http://schemas.microsoft.com/office/drawing/2014/main" id="{96BF9A9E-0964-483E-8D56-82717AC7C4BF}"/>
              </a:ext>
            </a:extLst>
          </p:cNvPr>
          <p:cNvSpPr txBox="1"/>
          <p:nvPr/>
        </p:nvSpPr>
        <p:spPr>
          <a:xfrm>
            <a:off x="3882485" y="3081101"/>
            <a:ext cx="701068"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Décès</a:t>
            </a:r>
          </a:p>
        </p:txBody>
      </p:sp>
      <p:sp>
        <p:nvSpPr>
          <p:cNvPr id="26" name="ZoneTexte 25">
            <a:extLst>
              <a:ext uri="{FF2B5EF4-FFF2-40B4-BE49-F238E27FC236}">
                <a16:creationId xmlns:a16="http://schemas.microsoft.com/office/drawing/2014/main" id="{A05CE41E-DDA2-47A1-8575-8DF7D7A1E4F3}"/>
              </a:ext>
            </a:extLst>
          </p:cNvPr>
          <p:cNvSpPr txBox="1"/>
          <p:nvPr/>
        </p:nvSpPr>
        <p:spPr>
          <a:xfrm>
            <a:off x="2732340" y="3691658"/>
            <a:ext cx="852293"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Réanimation</a:t>
            </a:r>
          </a:p>
        </p:txBody>
      </p:sp>
      <p:sp>
        <p:nvSpPr>
          <p:cNvPr id="27" name="ZoneTexte 26">
            <a:extLst>
              <a:ext uri="{FF2B5EF4-FFF2-40B4-BE49-F238E27FC236}">
                <a16:creationId xmlns:a16="http://schemas.microsoft.com/office/drawing/2014/main" id="{0C4FE445-E29E-4DB7-9CF3-2AEBFC01E341}"/>
              </a:ext>
            </a:extLst>
          </p:cNvPr>
          <p:cNvSpPr txBox="1"/>
          <p:nvPr/>
        </p:nvSpPr>
        <p:spPr>
          <a:xfrm>
            <a:off x="2732340" y="2456334"/>
            <a:ext cx="852293"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Hôpital</a:t>
            </a:r>
          </a:p>
        </p:txBody>
      </p:sp>
      <p:sp>
        <p:nvSpPr>
          <p:cNvPr id="28" name="ZoneTexte 27">
            <a:extLst>
              <a:ext uri="{FF2B5EF4-FFF2-40B4-BE49-F238E27FC236}">
                <a16:creationId xmlns:a16="http://schemas.microsoft.com/office/drawing/2014/main" id="{18A32FE0-A85F-417D-B23D-BDF31145908B}"/>
              </a:ext>
            </a:extLst>
          </p:cNvPr>
          <p:cNvSpPr txBox="1"/>
          <p:nvPr/>
        </p:nvSpPr>
        <p:spPr>
          <a:xfrm>
            <a:off x="1267871" y="1273560"/>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Asymptomatiques</a:t>
            </a:r>
          </a:p>
        </p:txBody>
      </p:sp>
      <p:sp>
        <p:nvSpPr>
          <p:cNvPr id="29" name="ZoneTexte 28">
            <a:extLst>
              <a:ext uri="{FF2B5EF4-FFF2-40B4-BE49-F238E27FC236}">
                <a16:creationId xmlns:a16="http://schemas.microsoft.com/office/drawing/2014/main" id="{BDFFDF45-A5D9-4F54-BF6E-B90F95D2FDB2}"/>
              </a:ext>
            </a:extLst>
          </p:cNvPr>
          <p:cNvSpPr txBox="1"/>
          <p:nvPr/>
        </p:nvSpPr>
        <p:spPr>
          <a:xfrm>
            <a:off x="1266384" y="2517379"/>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Cas sévères</a:t>
            </a:r>
          </a:p>
        </p:txBody>
      </p:sp>
      <p:sp>
        <p:nvSpPr>
          <p:cNvPr id="4" name="Rectangle 3">
            <a:extLst>
              <a:ext uri="{FF2B5EF4-FFF2-40B4-BE49-F238E27FC236}">
                <a16:creationId xmlns:a16="http://schemas.microsoft.com/office/drawing/2014/main" id="{1DCA3680-0406-4E40-B6B0-8008F482AF9B}"/>
              </a:ext>
            </a:extLst>
          </p:cNvPr>
          <p:cNvSpPr/>
          <p:nvPr/>
        </p:nvSpPr>
        <p:spPr>
          <a:xfrm>
            <a:off x="5205952" y="1710050"/>
            <a:ext cx="213139" cy="1601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087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lvl="0"/>
            <a:r>
              <a:rPr lang="fr-FR" sz="2800"/>
              <a:t>Limites et améliorations possibles du modèle</a:t>
            </a:r>
            <a:endParaRPr lang="en-US" sz="1200">
              <a:solidFill>
                <a:schemeClr val="dk1"/>
              </a:solidFill>
              <a:latin typeface="Roboto Light"/>
              <a:ea typeface="Roboto Light"/>
              <a:cs typeface="Roboto Light"/>
              <a:sym typeface="Roboto Light"/>
            </a:endParaRPr>
          </a:p>
        </p:txBody>
      </p:sp>
      <p:sp>
        <p:nvSpPr>
          <p:cNvPr id="12" name="Rectangle 11">
            <a:extLst>
              <a:ext uri="{FF2B5EF4-FFF2-40B4-BE49-F238E27FC236}">
                <a16:creationId xmlns:a16="http://schemas.microsoft.com/office/drawing/2014/main" id="{F4289E21-BECB-40C7-BA98-160EC6E4DE94}"/>
              </a:ext>
            </a:extLst>
          </p:cNvPr>
          <p:cNvSpPr/>
          <p:nvPr/>
        </p:nvSpPr>
        <p:spPr>
          <a:xfrm>
            <a:off x="634771" y="3192175"/>
            <a:ext cx="2471738" cy="1384995"/>
          </a:xfrm>
          <a:prstGeom prst="rect">
            <a:avLst/>
          </a:prstGeom>
        </p:spPr>
        <p:txBody>
          <a:bodyPr wrap="square">
            <a:spAutoFit/>
          </a:bodyPr>
          <a:lstStyle/>
          <a:p>
            <a:pPr algn="ctr"/>
            <a:r>
              <a:rPr lang="fr-FR" b="1" kern="1200">
                <a:latin typeface="Roboto" panose="020B0604020202020204" charset="0"/>
                <a:ea typeface="Roboto" panose="020B0604020202020204" charset="0"/>
                <a:cs typeface="Calibri" panose="020F0502020204030204" pitchFamily="34" charset="0"/>
              </a:rPr>
              <a:t>Data</a:t>
            </a:r>
          </a:p>
          <a:p>
            <a:pPr algn="ctr"/>
            <a:r>
              <a:rPr lang="fr-FR">
                <a:latin typeface="Roboto" panose="020B0604020202020204" charset="0"/>
                <a:ea typeface="Roboto" panose="020B0604020202020204" charset="0"/>
              </a:rPr>
              <a:t>EHPADs non pris en compte, personnes non détectées sous estiment le nombre de malades, qualité de la donnée</a:t>
            </a:r>
          </a:p>
        </p:txBody>
      </p:sp>
      <p:sp>
        <p:nvSpPr>
          <p:cNvPr id="13" name="Rectangle 12">
            <a:extLst>
              <a:ext uri="{FF2B5EF4-FFF2-40B4-BE49-F238E27FC236}">
                <a16:creationId xmlns:a16="http://schemas.microsoft.com/office/drawing/2014/main" id="{3D52C22B-C29F-425A-92D3-FCFCBB9C6BBC}"/>
              </a:ext>
            </a:extLst>
          </p:cNvPr>
          <p:cNvSpPr/>
          <p:nvPr/>
        </p:nvSpPr>
        <p:spPr>
          <a:xfrm>
            <a:off x="4785853" y="1315966"/>
            <a:ext cx="3284857" cy="1384995"/>
          </a:xfrm>
          <a:prstGeom prst="rect">
            <a:avLst/>
          </a:prstGeom>
        </p:spPr>
        <p:txBody>
          <a:bodyPr wrap="square">
            <a:spAutoFit/>
          </a:bodyPr>
          <a:lstStyle/>
          <a:p>
            <a:pPr algn="ctr"/>
            <a:r>
              <a:rPr lang="fr-FR" b="1" kern="1200">
                <a:latin typeface="Roboto" panose="020B0604020202020204" charset="0"/>
                <a:ea typeface="Roboto" panose="020B0604020202020204" charset="0"/>
                <a:cs typeface="Calibri" panose="020F0502020204030204" pitchFamily="34" charset="0"/>
              </a:rPr>
              <a:t>Déterministe</a:t>
            </a:r>
            <a:r>
              <a:rPr lang="fr-FR" sz="1400"/>
              <a:t>: </a:t>
            </a:r>
          </a:p>
          <a:p>
            <a:pPr algn="ctr"/>
            <a:r>
              <a:rPr lang="fr-FR">
                <a:latin typeface="Roboto" panose="020B0604020202020204" charset="0"/>
                <a:ea typeface="Roboto" panose="020B0604020202020204" charset="0"/>
              </a:rPr>
              <a:t>Modèle non stochastique et non </a:t>
            </a:r>
            <a:r>
              <a:rPr lang="fr-FR" err="1">
                <a:latin typeface="Roboto" panose="020B0604020202020204" charset="0"/>
                <a:ea typeface="Roboto" panose="020B0604020202020204" charset="0"/>
              </a:rPr>
              <a:t>individual</a:t>
            </a:r>
            <a:r>
              <a:rPr lang="fr-FR">
                <a:latin typeface="Roboto" panose="020B0604020202020204" charset="0"/>
                <a:ea typeface="Roboto" panose="020B0604020202020204" charset="0"/>
              </a:rPr>
              <a:t> </a:t>
            </a:r>
            <a:r>
              <a:rPr lang="fr-FR" err="1">
                <a:latin typeface="Roboto" panose="020B0604020202020204" charset="0"/>
                <a:ea typeface="Roboto" panose="020B0604020202020204" charset="0"/>
              </a:rPr>
              <a:t>based</a:t>
            </a:r>
            <a:r>
              <a:rPr lang="fr-FR">
                <a:latin typeface="Roboto" panose="020B0604020202020204" charset="0"/>
                <a:ea typeface="Roboto" panose="020B0604020202020204" charset="0"/>
              </a:rPr>
              <a:t> (pour plus de stabilité, plus adapté pour un niveau national et semble raisonnable lorsque la prévalence est suffisante)</a:t>
            </a:r>
          </a:p>
        </p:txBody>
      </p:sp>
      <p:sp>
        <p:nvSpPr>
          <p:cNvPr id="14" name="Rectangle 13">
            <a:extLst>
              <a:ext uri="{FF2B5EF4-FFF2-40B4-BE49-F238E27FC236}">
                <a16:creationId xmlns:a16="http://schemas.microsoft.com/office/drawing/2014/main" id="{387F7077-8241-440A-8506-2C5937E64E89}"/>
              </a:ext>
            </a:extLst>
          </p:cNvPr>
          <p:cNvSpPr/>
          <p:nvPr/>
        </p:nvSpPr>
        <p:spPr>
          <a:xfrm>
            <a:off x="910981" y="1274165"/>
            <a:ext cx="3661019" cy="1384995"/>
          </a:xfrm>
          <a:prstGeom prst="rect">
            <a:avLst/>
          </a:prstGeom>
        </p:spPr>
        <p:txBody>
          <a:bodyPr wrap="square">
            <a:spAutoFit/>
          </a:bodyPr>
          <a:lstStyle/>
          <a:p>
            <a:pPr algn="ctr"/>
            <a:r>
              <a:rPr lang="fr-FR" b="1" kern="1200">
                <a:latin typeface="Roboto" panose="020B0604020202020204" charset="0"/>
                <a:ea typeface="Roboto" panose="020B0604020202020204" charset="0"/>
                <a:cs typeface="Calibri" panose="020F0502020204030204" pitchFamily="34" charset="0"/>
              </a:rPr>
              <a:t>Détection</a:t>
            </a:r>
          </a:p>
          <a:p>
            <a:pPr algn="ctr"/>
            <a:r>
              <a:rPr lang="fr-FR" sz="1400">
                <a:latin typeface="Roboto" panose="020B0604020202020204" charset="0"/>
                <a:ea typeface="Roboto" panose="020B0604020202020204" charset="0"/>
              </a:rPr>
              <a:t>On considère qu’on est capable de détecter un pourcentage fixe de la population (tests, brigade mobile, contact tracing) uniforme par département. Pas de prise en compte de la fiabilité des tests.</a:t>
            </a:r>
          </a:p>
        </p:txBody>
      </p:sp>
      <p:sp>
        <p:nvSpPr>
          <p:cNvPr id="15" name="Rectangle 14">
            <a:extLst>
              <a:ext uri="{FF2B5EF4-FFF2-40B4-BE49-F238E27FC236}">
                <a16:creationId xmlns:a16="http://schemas.microsoft.com/office/drawing/2014/main" id="{89ABBD99-5EBA-4A9B-88B4-A1716723A329}"/>
              </a:ext>
            </a:extLst>
          </p:cNvPr>
          <p:cNvSpPr/>
          <p:nvPr/>
        </p:nvSpPr>
        <p:spPr>
          <a:xfrm>
            <a:off x="3677749" y="3192175"/>
            <a:ext cx="1788502" cy="1384995"/>
          </a:xfrm>
          <a:prstGeom prst="rect">
            <a:avLst/>
          </a:prstGeom>
        </p:spPr>
        <p:txBody>
          <a:bodyPr wrap="square">
            <a:spAutoFit/>
          </a:bodyPr>
          <a:lstStyle/>
          <a:p>
            <a:pPr algn="ctr"/>
            <a:r>
              <a:rPr lang="fr-FR" b="1" kern="1200">
                <a:latin typeface="Roboto" panose="020B0604020202020204" charset="0"/>
                <a:ea typeface="Roboto" panose="020B0604020202020204" charset="0"/>
                <a:cs typeface="Calibri" panose="020F0502020204030204" pitchFamily="34" charset="0"/>
              </a:rPr>
              <a:t>Masques</a:t>
            </a:r>
          </a:p>
          <a:p>
            <a:pPr algn="ctr"/>
            <a:r>
              <a:rPr lang="fr-FR">
                <a:latin typeface="Roboto" panose="020B0604020202020204" charset="0"/>
                <a:ea typeface="Roboto" panose="020B0604020202020204" charset="0"/>
              </a:rPr>
              <a:t>La prise en compte de masques peut se faire en pondérant les paramètres du modèle.</a:t>
            </a:r>
          </a:p>
        </p:txBody>
      </p:sp>
      <p:sp>
        <p:nvSpPr>
          <p:cNvPr id="16" name="Rectangle 15">
            <a:extLst>
              <a:ext uri="{FF2B5EF4-FFF2-40B4-BE49-F238E27FC236}">
                <a16:creationId xmlns:a16="http://schemas.microsoft.com/office/drawing/2014/main" id="{03F9E300-A92A-4C57-A1BD-5DB4C78F858F}"/>
              </a:ext>
            </a:extLst>
          </p:cNvPr>
          <p:cNvSpPr/>
          <p:nvPr/>
        </p:nvSpPr>
        <p:spPr>
          <a:xfrm>
            <a:off x="6037491" y="3192175"/>
            <a:ext cx="2212258" cy="1384995"/>
          </a:xfrm>
          <a:prstGeom prst="rect">
            <a:avLst/>
          </a:prstGeom>
        </p:spPr>
        <p:txBody>
          <a:bodyPr wrap="square">
            <a:spAutoFit/>
          </a:bodyPr>
          <a:lstStyle/>
          <a:p>
            <a:pPr algn="ctr"/>
            <a:r>
              <a:rPr lang="fr-FR" b="1" kern="1200">
                <a:latin typeface="Roboto" panose="020B0604020202020204" charset="0"/>
                <a:ea typeface="Roboto" panose="020B0604020202020204" charset="0"/>
                <a:cs typeface="Calibri" panose="020F0502020204030204" pitchFamily="34" charset="0"/>
              </a:rPr>
              <a:t>Mobilité</a:t>
            </a:r>
          </a:p>
          <a:p>
            <a:pPr algn="ctr"/>
            <a:r>
              <a:rPr lang="fr-FR" sz="1400"/>
              <a:t>La </a:t>
            </a:r>
            <a:r>
              <a:rPr lang="fr-FR">
                <a:latin typeface="Roboto" panose="020B0604020202020204" charset="0"/>
                <a:ea typeface="Roboto" panose="020B0604020202020204" charset="0"/>
              </a:rPr>
              <a:t>prise en compte de mobilité entre départements pourra être prise via de nouvelles matrices de contact</a:t>
            </a:r>
          </a:p>
        </p:txBody>
      </p:sp>
      <p:pic>
        <p:nvPicPr>
          <p:cNvPr id="17" name="Image 16">
            <a:extLst>
              <a:ext uri="{FF2B5EF4-FFF2-40B4-BE49-F238E27FC236}">
                <a16:creationId xmlns:a16="http://schemas.microsoft.com/office/drawing/2014/main" id="{4B937107-38E6-4ADD-8719-D2D98E4278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80765" y="2724910"/>
            <a:ext cx="380042" cy="467265"/>
          </a:xfrm>
          <a:prstGeom prst="rect">
            <a:avLst/>
          </a:prstGeom>
        </p:spPr>
      </p:pic>
      <p:pic>
        <p:nvPicPr>
          <p:cNvPr id="18" name="Image 17">
            <a:extLst>
              <a:ext uri="{FF2B5EF4-FFF2-40B4-BE49-F238E27FC236}">
                <a16:creationId xmlns:a16="http://schemas.microsoft.com/office/drawing/2014/main" id="{2840E689-2D8E-4BB0-B1BB-2DBB5C279739}"/>
              </a:ext>
            </a:extLst>
          </p:cNvPr>
          <p:cNvPicPr>
            <a:picLocks noChangeAspect="1"/>
          </p:cNvPicPr>
          <p:nvPr/>
        </p:nvPicPr>
        <p:blipFill>
          <a:blip r:embed="rId4"/>
          <a:stretch>
            <a:fillRect/>
          </a:stretch>
        </p:blipFill>
        <p:spPr>
          <a:xfrm>
            <a:off x="6934573" y="2760049"/>
            <a:ext cx="418093" cy="421182"/>
          </a:xfrm>
          <a:prstGeom prst="rect">
            <a:avLst/>
          </a:prstGeom>
        </p:spPr>
      </p:pic>
      <p:pic>
        <p:nvPicPr>
          <p:cNvPr id="19" name="Image 18">
            <a:extLst>
              <a:ext uri="{FF2B5EF4-FFF2-40B4-BE49-F238E27FC236}">
                <a16:creationId xmlns:a16="http://schemas.microsoft.com/office/drawing/2014/main" id="{5042B4BB-5DDB-4AC1-9D70-41D33B201197}"/>
              </a:ext>
            </a:extLst>
          </p:cNvPr>
          <p:cNvPicPr>
            <a:picLocks noChangeAspect="1"/>
          </p:cNvPicPr>
          <p:nvPr/>
        </p:nvPicPr>
        <p:blipFill>
          <a:blip r:embed="rId5"/>
          <a:stretch>
            <a:fillRect/>
          </a:stretch>
        </p:blipFill>
        <p:spPr>
          <a:xfrm>
            <a:off x="1669008" y="2778348"/>
            <a:ext cx="403264" cy="419122"/>
          </a:xfrm>
          <a:prstGeom prst="rect">
            <a:avLst/>
          </a:prstGeom>
        </p:spPr>
      </p:pic>
      <p:pic>
        <p:nvPicPr>
          <p:cNvPr id="20" name="Image 19">
            <a:extLst>
              <a:ext uri="{FF2B5EF4-FFF2-40B4-BE49-F238E27FC236}">
                <a16:creationId xmlns:a16="http://schemas.microsoft.com/office/drawing/2014/main" id="{8EC51091-E77D-4CD7-A526-6C9A75A3E044}"/>
              </a:ext>
            </a:extLst>
          </p:cNvPr>
          <p:cNvPicPr>
            <a:picLocks noChangeAspect="1"/>
          </p:cNvPicPr>
          <p:nvPr/>
        </p:nvPicPr>
        <p:blipFill>
          <a:blip r:embed="rId6"/>
          <a:stretch>
            <a:fillRect/>
          </a:stretch>
        </p:blipFill>
        <p:spPr>
          <a:xfrm>
            <a:off x="2553554" y="904606"/>
            <a:ext cx="375872" cy="391318"/>
          </a:xfrm>
          <a:prstGeom prst="rect">
            <a:avLst/>
          </a:prstGeom>
        </p:spPr>
      </p:pic>
      <p:pic>
        <p:nvPicPr>
          <p:cNvPr id="21" name="Image 20">
            <a:extLst>
              <a:ext uri="{FF2B5EF4-FFF2-40B4-BE49-F238E27FC236}">
                <a16:creationId xmlns:a16="http://schemas.microsoft.com/office/drawing/2014/main" id="{AA4991B3-F4CE-48B7-9C02-21DC531304A8}"/>
              </a:ext>
            </a:extLst>
          </p:cNvPr>
          <p:cNvPicPr>
            <a:picLocks noChangeAspect="1"/>
          </p:cNvPicPr>
          <p:nvPr/>
        </p:nvPicPr>
        <p:blipFill>
          <a:blip r:embed="rId7"/>
          <a:stretch>
            <a:fillRect/>
          </a:stretch>
        </p:blipFill>
        <p:spPr>
          <a:xfrm>
            <a:off x="5975757" y="843733"/>
            <a:ext cx="905047" cy="461353"/>
          </a:xfrm>
          <a:prstGeom prst="rect">
            <a:avLst/>
          </a:prstGeom>
        </p:spPr>
      </p:pic>
    </p:spTree>
    <p:extLst>
      <p:ext uri="{BB962C8B-B14F-4D97-AF65-F5344CB8AC3E}">
        <p14:creationId xmlns:p14="http://schemas.microsoft.com/office/powerpoint/2010/main" val="485677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pic>
        <p:nvPicPr>
          <p:cNvPr id="2" name="Image 1">
            <a:extLst>
              <a:ext uri="{FF2B5EF4-FFF2-40B4-BE49-F238E27FC236}">
                <a16:creationId xmlns:a16="http://schemas.microsoft.com/office/drawing/2014/main" id="{5E405C0D-05A0-4BF0-8F6C-80EBE355AD47}"/>
              </a:ext>
            </a:extLst>
          </p:cNvPr>
          <p:cNvPicPr>
            <a:picLocks noChangeAspect="1"/>
          </p:cNvPicPr>
          <p:nvPr/>
        </p:nvPicPr>
        <p:blipFill>
          <a:blip r:embed="rId3"/>
          <a:stretch>
            <a:fillRect/>
          </a:stretch>
        </p:blipFill>
        <p:spPr>
          <a:xfrm>
            <a:off x="-24844" y="1882372"/>
            <a:ext cx="9144000" cy="2505808"/>
          </a:xfrm>
          <a:prstGeom prst="rect">
            <a:avLst/>
          </a:prstGeom>
        </p:spPr>
      </p:pic>
      <p:sp>
        <p:nvSpPr>
          <p:cNvPr id="137" name="Google Shape;137;p27"/>
          <p:cNvSpPr txBox="1"/>
          <p:nvPr/>
        </p:nvSpPr>
        <p:spPr>
          <a:xfrm>
            <a:off x="728400" y="540000"/>
            <a:ext cx="76872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1"/>
                </a:solidFill>
                <a:latin typeface="Roboto Light"/>
                <a:ea typeface="Roboto Light"/>
                <a:cs typeface="Roboto Light"/>
                <a:sym typeface="Roboto Light"/>
              </a:rPr>
              <a:t>Titre du chapitre fusce suscipit porta enim, et rhoncus </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fr" sz="3000" b="1">
                <a:solidFill>
                  <a:schemeClr val="dk1"/>
                </a:solidFill>
                <a:latin typeface="Roboto"/>
                <a:ea typeface="Roboto"/>
                <a:cs typeface="Roboto"/>
                <a:sym typeface="Roboto"/>
              </a:rPr>
              <a:t>Titre du slide lorem ipsum sit dolor</a:t>
            </a:r>
            <a:endParaRPr>
              <a:solidFill>
                <a:schemeClr val="dk1"/>
              </a:solidFill>
              <a:latin typeface="Roboto Light"/>
              <a:ea typeface="Roboto Light"/>
              <a:cs typeface="Roboto Light"/>
              <a:sym typeface="Roboto Light"/>
            </a:endParaRPr>
          </a:p>
        </p:txBody>
      </p:sp>
      <p:sp>
        <p:nvSpPr>
          <p:cNvPr id="138" name="Google Shape;138;p27"/>
          <p:cNvSpPr txBox="1"/>
          <p:nvPr/>
        </p:nvSpPr>
        <p:spPr>
          <a:xfrm>
            <a:off x="728400" y="1311656"/>
            <a:ext cx="7947767" cy="400186"/>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fr" sz="2000">
                <a:solidFill>
                  <a:schemeClr val="dk1"/>
                </a:solidFill>
                <a:latin typeface="Roboto Light"/>
                <a:ea typeface="Roboto Light"/>
                <a:cs typeface="Roboto Light"/>
                <a:sym typeface="Roboto Light"/>
              </a:rPr>
              <a:t>Vestibulum ut libero.</a:t>
            </a:r>
            <a:endParaRPr sz="2000">
              <a:solidFill>
                <a:schemeClr val="dk1"/>
              </a:solidFill>
              <a:latin typeface="Roboto Light"/>
              <a:ea typeface="Roboto Light"/>
              <a:cs typeface="Roboto Light"/>
              <a:sym typeface="Roboto Light"/>
            </a:endParaRPr>
          </a:p>
        </p:txBody>
      </p:sp>
      <p:sp>
        <p:nvSpPr>
          <p:cNvPr id="3" name="Rectangle 2">
            <a:extLst>
              <a:ext uri="{FF2B5EF4-FFF2-40B4-BE49-F238E27FC236}">
                <a16:creationId xmlns:a16="http://schemas.microsoft.com/office/drawing/2014/main" id="{2097D307-FB57-4461-B97E-75757A5639A9}"/>
              </a:ext>
            </a:extLst>
          </p:cNvPr>
          <p:cNvSpPr/>
          <p:nvPr/>
        </p:nvSpPr>
        <p:spPr>
          <a:xfrm rot="1922575">
            <a:off x="7072308" y="1371980"/>
            <a:ext cx="1900238" cy="883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A supprimer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pic>
        <p:nvPicPr>
          <p:cNvPr id="172" name="Google Shape;172;p32"/>
          <p:cNvPicPr preferRelativeResize="0"/>
          <p:nvPr/>
        </p:nvPicPr>
        <p:blipFill>
          <a:blip r:embed="rId3">
            <a:alphaModFix/>
          </a:blip>
          <a:stretch>
            <a:fillRect/>
          </a:stretch>
        </p:blipFill>
        <p:spPr>
          <a:xfrm>
            <a:off x="-246300" y="-653725"/>
            <a:ext cx="9636605" cy="6450950"/>
          </a:xfrm>
          <a:prstGeom prst="rect">
            <a:avLst/>
          </a:prstGeom>
          <a:noFill/>
          <a:ln>
            <a:noFill/>
          </a:ln>
        </p:spPr>
      </p:pic>
      <p:sp>
        <p:nvSpPr>
          <p:cNvPr id="173" name="Google Shape;173;p32"/>
          <p:cNvSpPr/>
          <p:nvPr/>
        </p:nvSpPr>
        <p:spPr>
          <a:xfrm>
            <a:off x="0" y="1577400"/>
            <a:ext cx="4961100" cy="1988700"/>
          </a:xfrm>
          <a:prstGeom prst="rect">
            <a:avLst/>
          </a:prstGeom>
          <a:solidFill>
            <a:srgbClr val="0D4CD6"/>
          </a:solidFill>
          <a:ln>
            <a:noFill/>
          </a:ln>
        </p:spPr>
        <p:txBody>
          <a:bodyPr spcFirstLastPara="1" wrap="square" lIns="702000" tIns="360000" rIns="360000" bIns="360000" anchor="ctr" anchorCtr="0">
            <a:noAutofit/>
          </a:bodyPr>
          <a:lstStyle/>
          <a:p>
            <a:pPr marL="0" lvl="0" indent="0" algn="l" rtl="0">
              <a:spcBef>
                <a:spcPts val="0"/>
              </a:spcBef>
              <a:spcAft>
                <a:spcPts val="0"/>
              </a:spcAft>
              <a:buNone/>
            </a:pPr>
            <a:r>
              <a:rPr lang="fr" sz="3000">
                <a:solidFill>
                  <a:srgbClr val="FFFFFF"/>
                </a:solidFill>
                <a:latin typeface="Roboto Light"/>
                <a:ea typeface="Roboto Light"/>
                <a:cs typeface="Roboto Light"/>
                <a:sym typeface="Roboto Light"/>
              </a:rPr>
              <a:t>Pour marquer les esprits au milieu d’une présentation</a:t>
            </a:r>
            <a:endParaRPr sz="3000">
              <a:solidFill>
                <a:srgbClr val="FFFFFF"/>
              </a:solidFill>
              <a:latin typeface="Roboto Light"/>
              <a:ea typeface="Roboto Light"/>
              <a:cs typeface="Roboto Light"/>
              <a:sym typeface="Roboto Light"/>
            </a:endParaRPr>
          </a:p>
        </p:txBody>
      </p:sp>
      <p:pic>
        <p:nvPicPr>
          <p:cNvPr id="174" name="Google Shape;174;p32"/>
          <p:cNvPicPr preferRelativeResize="0"/>
          <p:nvPr/>
        </p:nvPicPr>
        <p:blipFill>
          <a:blip r:embed="rId4">
            <a:alphaModFix/>
          </a:blip>
          <a:stretch>
            <a:fillRect/>
          </a:stretch>
        </p:blipFill>
        <p:spPr>
          <a:xfrm>
            <a:off x="728400" y="4603505"/>
            <a:ext cx="951643" cy="30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2" name="Cercle : creux 21">
            <a:extLst>
              <a:ext uri="{FF2B5EF4-FFF2-40B4-BE49-F238E27FC236}">
                <a16:creationId xmlns:a16="http://schemas.microsoft.com/office/drawing/2014/main" id="{A9D4ACA4-099E-4FC8-B93F-4F20F19A3D54}"/>
              </a:ext>
            </a:extLst>
          </p:cNvPr>
          <p:cNvSpPr/>
          <p:nvPr/>
        </p:nvSpPr>
        <p:spPr>
          <a:xfrm>
            <a:off x="557561" y="1059163"/>
            <a:ext cx="7973122" cy="3939374"/>
          </a:xfrm>
          <a:prstGeom prst="donut">
            <a:avLst>
              <a:gd name="adj" fmla="val 116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Google Shape;89;p20"/>
          <p:cNvSpPr txBox="1"/>
          <p:nvPr/>
        </p:nvSpPr>
        <p:spPr>
          <a:xfrm>
            <a:off x="160764" y="59604"/>
            <a:ext cx="8425675" cy="1080000"/>
          </a:xfrm>
          <a:prstGeom prst="rect">
            <a:avLst/>
          </a:prstGeom>
          <a:noFill/>
          <a:ln>
            <a:noFill/>
          </a:ln>
        </p:spPr>
        <p:txBody>
          <a:bodyPr spcFirstLastPara="1" wrap="square" lIns="91425" tIns="91425" rIns="91425" bIns="91425" anchor="t" anchorCtr="0">
            <a:noAutofit/>
          </a:bodyPr>
          <a:lstStyle/>
          <a:p>
            <a:pPr lvl="0"/>
            <a:r>
              <a:rPr lang="fr-FR" sz="2400" b="1" dirty="0">
                <a:latin typeface="Roboto" panose="020B0604020202020204" charset="0"/>
                <a:ea typeface="Roboto" panose="020B0604020202020204" charset="0"/>
              </a:rPr>
              <a:t>Cas 7: Objectif - Un outil de visualisation et prédiction de l’impact de politiques de déconfinement/</a:t>
            </a:r>
            <a:r>
              <a:rPr lang="fr-FR" sz="2400" b="1" dirty="0" err="1">
                <a:latin typeface="Roboto" panose="020B0604020202020204" charset="0"/>
                <a:ea typeface="Roboto" panose="020B0604020202020204" charset="0"/>
              </a:rPr>
              <a:t>reconfinement</a:t>
            </a:r>
            <a:endParaRPr lang="fr-FR" sz="2400" b="1" dirty="0">
              <a:solidFill>
                <a:schemeClr val="dk1"/>
              </a:solidFill>
              <a:latin typeface="Roboto" panose="020B0604020202020204" charset="0"/>
              <a:ea typeface="Roboto" panose="020B0604020202020204" charset="0"/>
              <a:sym typeface="Roboto"/>
            </a:endParaRPr>
          </a:p>
        </p:txBody>
      </p:sp>
      <p:grpSp>
        <p:nvGrpSpPr>
          <p:cNvPr id="10" name="Groupe 9">
            <a:extLst>
              <a:ext uri="{FF2B5EF4-FFF2-40B4-BE49-F238E27FC236}">
                <a16:creationId xmlns:a16="http://schemas.microsoft.com/office/drawing/2014/main" id="{179F2EF5-2469-49F1-89BB-DFB134B52954}"/>
              </a:ext>
            </a:extLst>
          </p:cNvPr>
          <p:cNvGrpSpPr/>
          <p:nvPr/>
        </p:nvGrpSpPr>
        <p:grpSpPr>
          <a:xfrm>
            <a:off x="435420" y="977588"/>
            <a:ext cx="2364077" cy="1362594"/>
            <a:chOff x="982761" y="1059162"/>
            <a:chExt cx="2364077" cy="1363102"/>
          </a:xfrm>
        </p:grpSpPr>
        <p:pic>
          <p:nvPicPr>
            <p:cNvPr id="6" name="Image 5">
              <a:extLst>
                <a:ext uri="{FF2B5EF4-FFF2-40B4-BE49-F238E27FC236}">
                  <a16:creationId xmlns:a16="http://schemas.microsoft.com/office/drawing/2014/main" id="{5EAE0F0B-2D69-4A37-9DFC-99300D0BC2BE}"/>
                </a:ext>
              </a:extLst>
            </p:cNvPr>
            <p:cNvPicPr>
              <a:picLocks noChangeAspect="1"/>
            </p:cNvPicPr>
            <p:nvPr/>
          </p:nvPicPr>
          <p:blipFill>
            <a:blip r:embed="rId3">
              <a:clrChange>
                <a:clrFrom>
                  <a:srgbClr val="FFFFFF"/>
                </a:clrFrom>
                <a:clrTo>
                  <a:srgbClr val="FFFFFF">
                    <a:alpha val="0"/>
                  </a:srgbClr>
                </a:clrTo>
              </a:clrChange>
              <a:duotone>
                <a:prstClr val="black"/>
                <a:srgbClr val="0D4CD6">
                  <a:tint val="45000"/>
                  <a:satMod val="400000"/>
                </a:srgbClr>
              </a:duotone>
            </a:blip>
            <a:stretch>
              <a:fillRect/>
            </a:stretch>
          </p:blipFill>
          <p:spPr>
            <a:xfrm>
              <a:off x="1660952" y="1059162"/>
              <a:ext cx="1007694" cy="1010122"/>
            </a:xfrm>
            <a:prstGeom prst="rect">
              <a:avLst/>
            </a:prstGeom>
          </p:spPr>
        </p:pic>
        <p:sp>
          <p:nvSpPr>
            <p:cNvPr id="7" name="Rectangle 6">
              <a:extLst>
                <a:ext uri="{FF2B5EF4-FFF2-40B4-BE49-F238E27FC236}">
                  <a16:creationId xmlns:a16="http://schemas.microsoft.com/office/drawing/2014/main" id="{D8A7904D-FAB5-4BBA-B37D-CB51D1EE3257}"/>
                </a:ext>
              </a:extLst>
            </p:cNvPr>
            <p:cNvSpPr/>
            <p:nvPr/>
          </p:nvSpPr>
          <p:spPr>
            <a:xfrm>
              <a:off x="982761" y="1991216"/>
              <a:ext cx="2364077" cy="431048"/>
            </a:xfrm>
            <a:prstGeom prst="rect">
              <a:avLst/>
            </a:prstGeom>
          </p:spPr>
          <p:txBody>
            <a:bodyPr wrap="square">
              <a:spAutoFit/>
            </a:bodyPr>
            <a:lstStyle/>
            <a:p>
              <a:pPr algn="ctr"/>
              <a:r>
                <a:rPr lang="fr-FR" sz="1100" b="1" kern="1200" dirty="0">
                  <a:solidFill>
                    <a:schemeClr val="tx1"/>
                  </a:solidFill>
                  <a:latin typeface="Roboto" panose="020B0604020202020204" charset="0"/>
                  <a:ea typeface="Roboto" panose="020B0604020202020204" charset="0"/>
                  <a:cs typeface="Calibri Bold" panose="020F0702030404030204" pitchFamily="34" charset="0"/>
                </a:rPr>
                <a:t>Modèle </a:t>
              </a:r>
              <a:r>
                <a:rPr lang="fr-FR" sz="1100" b="1" kern="1200" dirty="0">
                  <a:solidFill>
                    <a:srgbClr val="0D4CD6"/>
                  </a:solidFill>
                  <a:latin typeface="Roboto" panose="020B0604020202020204" charset="0"/>
                  <a:ea typeface="Roboto" panose="020B0604020202020204" charset="0"/>
                  <a:cs typeface="Calibri Bold" panose="020F0702030404030204" pitchFamily="34" charset="0"/>
                </a:rPr>
                <a:t>épidémiologique </a:t>
              </a:r>
              <a:r>
                <a:rPr lang="fr-FR" sz="1100" b="1" kern="1200" dirty="0">
                  <a:solidFill>
                    <a:schemeClr val="tx1"/>
                  </a:solidFill>
                  <a:latin typeface="Roboto" panose="020B0604020202020204" charset="0"/>
                  <a:ea typeface="Roboto" panose="020B0604020202020204" charset="0"/>
                  <a:cs typeface="Calibri Bold" panose="020F0702030404030204" pitchFamily="34" charset="0"/>
                </a:rPr>
                <a:t>de propagation du virus</a:t>
              </a:r>
              <a:endParaRPr lang="en-US" sz="1100" dirty="0">
                <a:solidFill>
                  <a:schemeClr val="tx1"/>
                </a:solidFill>
              </a:endParaRPr>
            </a:p>
          </p:txBody>
        </p:sp>
      </p:grpSp>
      <p:grpSp>
        <p:nvGrpSpPr>
          <p:cNvPr id="2" name="Groupe 1">
            <a:extLst>
              <a:ext uri="{FF2B5EF4-FFF2-40B4-BE49-F238E27FC236}">
                <a16:creationId xmlns:a16="http://schemas.microsoft.com/office/drawing/2014/main" id="{BD841C85-311B-4A00-ADF2-19A7AAABF09A}"/>
              </a:ext>
            </a:extLst>
          </p:cNvPr>
          <p:cNvGrpSpPr/>
          <p:nvPr/>
        </p:nvGrpSpPr>
        <p:grpSpPr>
          <a:xfrm>
            <a:off x="6234959" y="977588"/>
            <a:ext cx="2364077" cy="1350230"/>
            <a:chOff x="3246869" y="974066"/>
            <a:chExt cx="2364077" cy="1315491"/>
          </a:xfrm>
        </p:grpSpPr>
        <p:pic>
          <p:nvPicPr>
            <p:cNvPr id="3" name="Image 2">
              <a:extLst>
                <a:ext uri="{FF2B5EF4-FFF2-40B4-BE49-F238E27FC236}">
                  <a16:creationId xmlns:a16="http://schemas.microsoft.com/office/drawing/2014/main" id="{9CEBA76C-2108-4C56-92B4-1C726C346C23}"/>
                </a:ext>
              </a:extLst>
            </p:cNvPr>
            <p:cNvPicPr>
              <a:picLocks noChangeAspect="1"/>
            </p:cNvPicPr>
            <p:nvPr/>
          </p:nvPicPr>
          <p:blipFill>
            <a:blip r:embed="rId4">
              <a:clrChange>
                <a:clrFrom>
                  <a:srgbClr val="FFFFFF"/>
                </a:clrFrom>
                <a:clrTo>
                  <a:srgbClr val="FFFFFF">
                    <a:alpha val="0"/>
                  </a:srgbClr>
                </a:clrTo>
              </a:clrChange>
              <a:duotone>
                <a:prstClr val="black"/>
                <a:srgbClr val="0D4CD6">
                  <a:tint val="45000"/>
                  <a:satMod val="400000"/>
                </a:srgbClr>
              </a:duotone>
            </a:blip>
            <a:stretch>
              <a:fillRect/>
            </a:stretch>
          </p:blipFill>
          <p:spPr>
            <a:xfrm>
              <a:off x="3957842" y="974066"/>
              <a:ext cx="942132" cy="951845"/>
            </a:xfrm>
            <a:prstGeom prst="rect">
              <a:avLst/>
            </a:prstGeom>
          </p:spPr>
        </p:pic>
        <p:sp>
          <p:nvSpPr>
            <p:cNvPr id="14" name="Rectangle 13">
              <a:extLst>
                <a:ext uri="{FF2B5EF4-FFF2-40B4-BE49-F238E27FC236}">
                  <a16:creationId xmlns:a16="http://schemas.microsoft.com/office/drawing/2014/main" id="{C6BAC000-7B0D-40BF-8043-91A5CD90C0D8}"/>
                </a:ext>
              </a:extLst>
            </p:cNvPr>
            <p:cNvSpPr/>
            <p:nvPr/>
          </p:nvSpPr>
          <p:spPr>
            <a:xfrm>
              <a:off x="3246869" y="1869756"/>
              <a:ext cx="2364077" cy="419801"/>
            </a:xfrm>
            <a:prstGeom prst="rect">
              <a:avLst/>
            </a:prstGeom>
          </p:spPr>
          <p:txBody>
            <a:bodyPr wrap="square">
              <a:spAutoFit/>
            </a:bodyPr>
            <a:lstStyle/>
            <a:p>
              <a:pPr algn="ctr"/>
              <a:r>
                <a:rPr lang="fr-FR" sz="1100" b="1" kern="1200" dirty="0">
                  <a:solidFill>
                    <a:schemeClr val="tx1"/>
                  </a:solidFill>
                  <a:latin typeface="Roboto" panose="020B0604020202020204" charset="0"/>
                  <a:ea typeface="Roboto" panose="020B0604020202020204" charset="0"/>
                  <a:cs typeface="Calibri Bold" panose="020F0702030404030204" pitchFamily="34" charset="0"/>
                </a:rPr>
                <a:t>Modèle de prédiction de l’impact </a:t>
              </a:r>
              <a:r>
                <a:rPr lang="fr-FR" sz="1100" b="1" kern="1200" dirty="0">
                  <a:solidFill>
                    <a:srgbClr val="0D4CD6"/>
                  </a:solidFill>
                  <a:latin typeface="Roboto" panose="020B0604020202020204" charset="0"/>
                  <a:ea typeface="Roboto" panose="020B0604020202020204" charset="0"/>
                  <a:cs typeface="Calibri Bold" panose="020F0702030404030204" pitchFamily="34" charset="0"/>
                </a:rPr>
                <a:t>économique</a:t>
              </a:r>
              <a:endParaRPr lang="en-US" sz="1100" b="1" kern="1200" dirty="0">
                <a:solidFill>
                  <a:srgbClr val="0D4CD6"/>
                </a:solidFill>
                <a:latin typeface="Roboto" panose="020B0604020202020204" charset="0"/>
                <a:ea typeface="Roboto" panose="020B0604020202020204" charset="0"/>
                <a:cs typeface="Calibri Bold" panose="020F0702030404030204" pitchFamily="34" charset="0"/>
              </a:endParaRPr>
            </a:p>
          </p:txBody>
        </p:sp>
      </p:grpSp>
      <p:pic>
        <p:nvPicPr>
          <p:cNvPr id="5" name="Image 4">
            <a:extLst>
              <a:ext uri="{FF2B5EF4-FFF2-40B4-BE49-F238E27FC236}">
                <a16:creationId xmlns:a16="http://schemas.microsoft.com/office/drawing/2014/main" id="{1E41F774-7601-47F0-AC83-4D87A6CD59A8}"/>
              </a:ext>
            </a:extLst>
          </p:cNvPr>
          <p:cNvPicPr>
            <a:picLocks noChangeAspect="1"/>
          </p:cNvPicPr>
          <p:nvPr/>
        </p:nvPicPr>
        <p:blipFill>
          <a:blip r:embed="rId5">
            <a:clrChange>
              <a:clrFrom>
                <a:srgbClr val="FFFFFF"/>
              </a:clrFrom>
              <a:clrTo>
                <a:srgbClr val="FFFFFF">
                  <a:alpha val="0"/>
                </a:srgbClr>
              </a:clrTo>
            </a:clrChange>
            <a:duotone>
              <a:prstClr val="black"/>
              <a:srgbClr val="0D4CD6">
                <a:tint val="45000"/>
                <a:satMod val="400000"/>
              </a:srgbClr>
            </a:duotone>
          </a:blip>
          <a:stretch>
            <a:fillRect/>
          </a:stretch>
        </p:blipFill>
        <p:spPr>
          <a:xfrm>
            <a:off x="4143948" y="3967347"/>
            <a:ext cx="810001" cy="771690"/>
          </a:xfrm>
          <a:prstGeom prst="rect">
            <a:avLst/>
          </a:prstGeom>
        </p:spPr>
      </p:pic>
      <p:grpSp>
        <p:nvGrpSpPr>
          <p:cNvPr id="23" name="Groupe 22">
            <a:extLst>
              <a:ext uri="{FF2B5EF4-FFF2-40B4-BE49-F238E27FC236}">
                <a16:creationId xmlns:a16="http://schemas.microsoft.com/office/drawing/2014/main" id="{B1F52AF3-B608-4415-9734-E144B782C4F6}"/>
              </a:ext>
            </a:extLst>
          </p:cNvPr>
          <p:cNvGrpSpPr/>
          <p:nvPr/>
        </p:nvGrpSpPr>
        <p:grpSpPr>
          <a:xfrm>
            <a:off x="2799497" y="1725426"/>
            <a:ext cx="3209022" cy="2153989"/>
            <a:chOff x="3016451" y="1994247"/>
            <a:chExt cx="3209022" cy="2153989"/>
          </a:xfrm>
        </p:grpSpPr>
        <p:pic>
          <p:nvPicPr>
            <p:cNvPr id="9" name="Image 8">
              <a:extLst>
                <a:ext uri="{FF2B5EF4-FFF2-40B4-BE49-F238E27FC236}">
                  <a16:creationId xmlns:a16="http://schemas.microsoft.com/office/drawing/2014/main" id="{482C9F73-3B0B-4A6C-A110-C1F56B5EBB9E}"/>
                </a:ext>
              </a:extLst>
            </p:cNvPr>
            <p:cNvPicPr>
              <a:picLocks noChangeAspect="1"/>
            </p:cNvPicPr>
            <p:nvPr/>
          </p:nvPicPr>
          <p:blipFill>
            <a:blip r:embed="rId6">
              <a:clrChange>
                <a:clrFrom>
                  <a:srgbClr val="FFFFFF"/>
                </a:clrFrom>
                <a:clrTo>
                  <a:srgbClr val="FFFFFF">
                    <a:alpha val="0"/>
                  </a:srgbClr>
                </a:clrTo>
              </a:clrChange>
              <a:duotone>
                <a:prstClr val="black"/>
                <a:srgbClr val="0D4CD6">
                  <a:tint val="45000"/>
                  <a:satMod val="400000"/>
                </a:srgbClr>
              </a:duotone>
            </a:blip>
            <a:stretch>
              <a:fillRect/>
            </a:stretch>
          </p:blipFill>
          <p:spPr>
            <a:xfrm>
              <a:off x="4243327" y="1994247"/>
              <a:ext cx="755270" cy="735204"/>
            </a:xfrm>
            <a:prstGeom prst="rect">
              <a:avLst/>
            </a:prstGeom>
          </p:spPr>
        </p:pic>
        <p:sp>
          <p:nvSpPr>
            <p:cNvPr id="19" name="Rectangle 18">
              <a:extLst>
                <a:ext uri="{FF2B5EF4-FFF2-40B4-BE49-F238E27FC236}">
                  <a16:creationId xmlns:a16="http://schemas.microsoft.com/office/drawing/2014/main" id="{90284417-C5DB-4BB7-8B7B-BC4AC0C3117D}"/>
                </a:ext>
              </a:extLst>
            </p:cNvPr>
            <p:cNvSpPr/>
            <p:nvPr/>
          </p:nvSpPr>
          <p:spPr>
            <a:xfrm>
              <a:off x="3016451" y="2763241"/>
              <a:ext cx="3209022" cy="1384995"/>
            </a:xfrm>
            <a:prstGeom prst="rect">
              <a:avLst/>
            </a:prstGeom>
          </p:spPr>
          <p:txBody>
            <a:bodyPr wrap="square">
              <a:spAutoFit/>
            </a:bodyPr>
            <a:lstStyle/>
            <a:p>
              <a:pPr algn="ctr"/>
              <a:r>
                <a:rPr lang="fr-FR" sz="1100" b="1" kern="1200" dirty="0">
                  <a:solidFill>
                    <a:schemeClr val="tx1"/>
                  </a:solidFill>
                  <a:latin typeface="Roboto" panose="020B0604020202020204" charset="0"/>
                  <a:ea typeface="Roboto" panose="020B0604020202020204" charset="0"/>
                  <a:cs typeface="Calibri Bold" panose="020F0702030404030204" pitchFamily="34" charset="0"/>
                </a:rPr>
                <a:t>Simulation de scénarios </a:t>
              </a:r>
              <a:r>
                <a:rPr lang="fr-FR" b="1" kern="1200" dirty="0">
                  <a:solidFill>
                    <a:schemeClr val="tx1"/>
                  </a:solidFill>
                  <a:latin typeface="Roboto" panose="020B0604020202020204" charset="0"/>
                  <a:ea typeface="Roboto" panose="020B0604020202020204" charset="0"/>
                  <a:cs typeface="Calibri Bold" panose="020F0702030404030204" pitchFamily="34" charset="0"/>
                </a:rPr>
                <a:t>: </a:t>
              </a:r>
            </a:p>
            <a:p>
              <a:pPr algn="ctr"/>
              <a:r>
                <a:rPr lang="fr-FR" b="1" kern="1200" dirty="0">
                  <a:solidFill>
                    <a:srgbClr val="0D4CD6"/>
                  </a:solidFill>
                  <a:latin typeface="Roboto" panose="020B0604020202020204" charset="0"/>
                  <a:ea typeface="Roboto" panose="020B0604020202020204" charset="0"/>
                  <a:cs typeface="Calibri Bold" panose="020F0702030404030204" pitchFamily="34" charset="0"/>
                </a:rPr>
                <a:t>Ouverture des écoles, confinement des plus de 65 ans,  fermeture des commerces, durée avant ouverture totale des restaurants, etc…</a:t>
              </a:r>
            </a:p>
            <a:p>
              <a:pPr algn="ctr"/>
              <a:endParaRPr lang="en-US" dirty="0">
                <a:solidFill>
                  <a:schemeClr val="tx1"/>
                </a:solidFill>
              </a:endParaRPr>
            </a:p>
          </p:txBody>
        </p:sp>
      </p:grpSp>
      <p:sp>
        <p:nvSpPr>
          <p:cNvPr id="31" name="Rectangle 30">
            <a:extLst>
              <a:ext uri="{FF2B5EF4-FFF2-40B4-BE49-F238E27FC236}">
                <a16:creationId xmlns:a16="http://schemas.microsoft.com/office/drawing/2014/main" id="{8C8C3828-C5A3-407A-9541-16B985D5A3F1}"/>
              </a:ext>
            </a:extLst>
          </p:cNvPr>
          <p:cNvSpPr/>
          <p:nvPr/>
        </p:nvSpPr>
        <p:spPr>
          <a:xfrm>
            <a:off x="3438923" y="4697400"/>
            <a:ext cx="2364077" cy="430887"/>
          </a:xfrm>
          <a:prstGeom prst="rect">
            <a:avLst/>
          </a:prstGeom>
        </p:spPr>
        <p:txBody>
          <a:bodyPr wrap="square">
            <a:spAutoFit/>
          </a:bodyPr>
          <a:lstStyle/>
          <a:p>
            <a:pPr algn="ctr"/>
            <a:r>
              <a:rPr lang="fr-FR" sz="1100" b="1" kern="1200" dirty="0">
                <a:solidFill>
                  <a:schemeClr val="tx1"/>
                </a:solidFill>
                <a:latin typeface="Roboto" panose="020B0604020202020204" charset="0"/>
                <a:ea typeface="Roboto" panose="020B0604020202020204" charset="0"/>
                <a:cs typeface="Calibri Bold" panose="020F0702030404030204" pitchFamily="34" charset="0"/>
              </a:rPr>
              <a:t>Modèle de prédiction de l’impact </a:t>
            </a:r>
            <a:r>
              <a:rPr lang="fr-FR" sz="1100" b="1" kern="1200" dirty="0">
                <a:solidFill>
                  <a:srgbClr val="0D4CD6"/>
                </a:solidFill>
                <a:latin typeface="Roboto" panose="020B0604020202020204" charset="0"/>
                <a:ea typeface="Roboto" panose="020B0604020202020204" charset="0"/>
                <a:cs typeface="Calibri Bold" panose="020F0702030404030204" pitchFamily="34" charset="0"/>
              </a:rPr>
              <a:t>social</a:t>
            </a:r>
            <a:endParaRPr lang="en-US" sz="1100" b="1" kern="1200" dirty="0">
              <a:solidFill>
                <a:srgbClr val="0D4CD6"/>
              </a:solidFill>
              <a:latin typeface="Roboto" panose="020B0604020202020204" charset="0"/>
              <a:ea typeface="Roboto" panose="020B0604020202020204" charset="0"/>
              <a:cs typeface="Calibri Bold" panose="020F0702030404030204" pitchFamily="34" charset="0"/>
            </a:endParaRPr>
          </a:p>
        </p:txBody>
      </p:sp>
    </p:spTree>
    <p:extLst>
      <p:ext uri="{BB962C8B-B14F-4D97-AF65-F5344CB8AC3E}">
        <p14:creationId xmlns:p14="http://schemas.microsoft.com/office/powerpoint/2010/main" val="4062465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246300" y="-138550"/>
            <a:ext cx="9636600" cy="5420601"/>
          </a:xfrm>
          <a:prstGeom prst="rect">
            <a:avLst/>
          </a:prstGeom>
          <a:noFill/>
          <a:ln>
            <a:noFill/>
          </a:ln>
        </p:spPr>
      </p:pic>
      <p:sp>
        <p:nvSpPr>
          <p:cNvPr id="180" name="Google Shape;180;p33"/>
          <p:cNvSpPr/>
          <p:nvPr/>
        </p:nvSpPr>
        <p:spPr>
          <a:xfrm>
            <a:off x="4497000" y="1577400"/>
            <a:ext cx="4647000" cy="1988700"/>
          </a:xfrm>
          <a:prstGeom prst="rect">
            <a:avLst/>
          </a:prstGeom>
          <a:solidFill>
            <a:srgbClr val="0D4CD6"/>
          </a:solidFill>
          <a:ln>
            <a:noFill/>
          </a:ln>
        </p:spPr>
        <p:txBody>
          <a:bodyPr spcFirstLastPara="1" wrap="square" lIns="360000" tIns="360000" rIns="737975" bIns="360000" anchor="ctr" anchorCtr="0">
            <a:noAutofit/>
          </a:bodyPr>
          <a:lstStyle/>
          <a:p>
            <a:pPr marL="0" lvl="0" indent="0" algn="r" rtl="0">
              <a:spcBef>
                <a:spcPts val="0"/>
              </a:spcBef>
              <a:spcAft>
                <a:spcPts val="0"/>
              </a:spcAft>
              <a:buNone/>
            </a:pPr>
            <a:r>
              <a:rPr lang="fr" sz="3000">
                <a:solidFill>
                  <a:srgbClr val="FFFFFF"/>
                </a:solidFill>
                <a:latin typeface="Roboto Light"/>
                <a:ea typeface="Roboto Light"/>
                <a:cs typeface="Roboto Light"/>
                <a:sym typeface="Roboto Light"/>
              </a:rPr>
              <a:t>Pour marquer les esprits au milieu d’une présentation</a:t>
            </a:r>
            <a:endParaRPr sz="3000">
              <a:solidFill>
                <a:srgbClr val="FFFFFF"/>
              </a:solidFill>
              <a:latin typeface="Roboto Light"/>
              <a:ea typeface="Roboto Light"/>
              <a:cs typeface="Roboto Light"/>
              <a:sym typeface="Roboto Light"/>
            </a:endParaRPr>
          </a:p>
        </p:txBody>
      </p:sp>
      <p:pic>
        <p:nvPicPr>
          <p:cNvPr id="181" name="Google Shape;181;p33"/>
          <p:cNvPicPr preferRelativeResize="0"/>
          <p:nvPr/>
        </p:nvPicPr>
        <p:blipFill>
          <a:blip r:embed="rId4">
            <a:alphaModFix/>
          </a:blip>
          <a:stretch>
            <a:fillRect/>
          </a:stretch>
        </p:blipFill>
        <p:spPr>
          <a:xfrm>
            <a:off x="728400" y="4603505"/>
            <a:ext cx="951643" cy="30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17"/>
          <p:cNvSpPr txBox="1"/>
          <p:nvPr/>
        </p:nvSpPr>
        <p:spPr>
          <a:xfrm>
            <a:off x="728400" y="1206025"/>
            <a:ext cx="5678700" cy="278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4000">
                <a:solidFill>
                  <a:schemeClr val="dk1"/>
                </a:solidFill>
                <a:latin typeface="Roboto Light"/>
                <a:ea typeface="Roboto Light"/>
                <a:cs typeface="Roboto Light"/>
                <a:sym typeface="Roboto Light"/>
              </a:rPr>
              <a:t>Modèle économique:</a:t>
            </a:r>
          </a:p>
          <a:p>
            <a:pPr marL="0" lvl="0" indent="0" algn="l" rtl="0">
              <a:spcBef>
                <a:spcPts val="0"/>
              </a:spcBef>
              <a:spcAft>
                <a:spcPts val="0"/>
              </a:spcAft>
              <a:buClr>
                <a:schemeClr val="dk1"/>
              </a:buClr>
              <a:buSzPts val="1100"/>
              <a:buFont typeface="Arial"/>
              <a:buNone/>
            </a:pPr>
            <a:r>
              <a:rPr lang="fr-FR" sz="2400" i="1">
                <a:solidFill>
                  <a:schemeClr val="dk1"/>
                </a:solidFill>
                <a:latin typeface="Roboto Light"/>
                <a:ea typeface="Roboto Light"/>
                <a:cs typeface="Roboto Light"/>
                <a:sym typeface="Roboto Light"/>
              </a:rPr>
              <a:t>Evaluation des impacts économiques post confinement sur différents secteurs d’activité.</a:t>
            </a:r>
            <a:endParaRPr sz="4000" i="1">
              <a:latin typeface="Roboto Light"/>
              <a:ea typeface="Roboto Light"/>
              <a:cs typeface="Roboto Light"/>
              <a:sym typeface="Roboto Light"/>
            </a:endParaRPr>
          </a:p>
        </p:txBody>
      </p:sp>
    </p:spTree>
    <p:extLst>
      <p:ext uri="{BB962C8B-B14F-4D97-AF65-F5344CB8AC3E}">
        <p14:creationId xmlns:p14="http://schemas.microsoft.com/office/powerpoint/2010/main" val="181787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17"/>
          <p:cNvSpPr txBox="1"/>
          <p:nvPr/>
        </p:nvSpPr>
        <p:spPr>
          <a:xfrm>
            <a:off x="728400" y="1206025"/>
            <a:ext cx="5678700" cy="278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FR" sz="4000">
                <a:solidFill>
                  <a:schemeClr val="dk1"/>
                </a:solidFill>
                <a:latin typeface="Roboto Light"/>
                <a:ea typeface="Roboto Light"/>
                <a:cs typeface="Roboto Light"/>
                <a:sym typeface="Roboto Light"/>
              </a:rPr>
              <a:t>Modèle sanitaire:</a:t>
            </a:r>
          </a:p>
          <a:p>
            <a:pPr marL="0" lvl="0" indent="0" algn="l" rtl="0">
              <a:spcBef>
                <a:spcPts val="0"/>
              </a:spcBef>
              <a:spcAft>
                <a:spcPts val="0"/>
              </a:spcAft>
              <a:buClr>
                <a:schemeClr val="dk1"/>
              </a:buClr>
              <a:buSzPts val="1100"/>
              <a:buFont typeface="Arial"/>
              <a:buNone/>
            </a:pPr>
            <a:r>
              <a:rPr lang="fr-FR" sz="2400" i="1">
                <a:solidFill>
                  <a:schemeClr val="dk1"/>
                </a:solidFill>
                <a:latin typeface="Roboto Light"/>
                <a:ea typeface="Roboto Light"/>
                <a:cs typeface="Roboto Light"/>
                <a:sym typeface="Roboto Light"/>
              </a:rPr>
              <a:t>Evaluation des impacts sanitaires du déconfinement t régions les plus à risques.</a:t>
            </a:r>
            <a:endParaRPr sz="4000" i="1">
              <a:latin typeface="Roboto Light"/>
              <a:ea typeface="Roboto Light"/>
              <a:cs typeface="Roboto Light"/>
              <a:sym typeface="Roboto Light"/>
            </a:endParaRPr>
          </a:p>
        </p:txBody>
      </p:sp>
    </p:spTree>
    <p:extLst>
      <p:ext uri="{BB962C8B-B14F-4D97-AF65-F5344CB8AC3E}">
        <p14:creationId xmlns:p14="http://schemas.microsoft.com/office/powerpoint/2010/main" val="85440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lvl="0"/>
            <a:r>
              <a:rPr lang="fr-FR" sz="2800"/>
              <a:t>Modèle Implémenté: SIR avec transitions et états supplémentaires</a:t>
            </a:r>
            <a:endParaRPr lang="en-US" sz="1200">
              <a:solidFill>
                <a:schemeClr val="dk1"/>
              </a:solidFill>
              <a:latin typeface="Roboto Light"/>
              <a:ea typeface="Roboto Light"/>
              <a:cs typeface="Roboto Light"/>
              <a:sym typeface="Roboto Light"/>
            </a:endParaRPr>
          </a:p>
        </p:txBody>
      </p:sp>
      <p:cxnSp>
        <p:nvCxnSpPr>
          <p:cNvPr id="3" name="Connecteur droit 2">
            <a:extLst>
              <a:ext uri="{FF2B5EF4-FFF2-40B4-BE49-F238E27FC236}">
                <a16:creationId xmlns:a16="http://schemas.microsoft.com/office/drawing/2014/main" id="{3DB55142-63AB-4BEF-8750-A21A61DC9E93}"/>
              </a:ext>
            </a:extLst>
          </p:cNvPr>
          <p:cNvCxnSpPr/>
          <p:nvPr/>
        </p:nvCxnSpPr>
        <p:spPr>
          <a:xfrm>
            <a:off x="121442" y="1152236"/>
            <a:ext cx="9501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90CA08BE-A436-495D-9DDA-B06D3CE76027}"/>
              </a:ext>
            </a:extLst>
          </p:cNvPr>
          <p:cNvPicPr>
            <a:picLocks noChangeAspect="1"/>
          </p:cNvPicPr>
          <p:nvPr/>
        </p:nvPicPr>
        <p:blipFill rotWithShape="1">
          <a:blip r:embed="rId3"/>
          <a:srcRect l="27937" t="37453" r="28511" b="21982"/>
          <a:stretch/>
        </p:blipFill>
        <p:spPr>
          <a:xfrm>
            <a:off x="185737" y="1280044"/>
            <a:ext cx="4457700" cy="2583412"/>
          </a:xfrm>
          <a:prstGeom prst="rect">
            <a:avLst/>
          </a:prstGeom>
        </p:spPr>
      </p:pic>
      <p:pic>
        <p:nvPicPr>
          <p:cNvPr id="13" name="Image 12">
            <a:extLst>
              <a:ext uri="{FF2B5EF4-FFF2-40B4-BE49-F238E27FC236}">
                <a16:creationId xmlns:a16="http://schemas.microsoft.com/office/drawing/2014/main" id="{CD3BE480-E2DA-42F0-AC90-BAC895C117BF}"/>
              </a:ext>
            </a:extLst>
          </p:cNvPr>
          <p:cNvPicPr>
            <a:picLocks noChangeAspect="1"/>
          </p:cNvPicPr>
          <p:nvPr/>
        </p:nvPicPr>
        <p:blipFill rotWithShape="1">
          <a:blip r:embed="rId4">
            <a:clrChange>
              <a:clrFrom>
                <a:srgbClr val="FFFFFF"/>
              </a:clrFrom>
              <a:clrTo>
                <a:srgbClr val="FFFFFF">
                  <a:alpha val="0"/>
                </a:srgbClr>
              </a:clrTo>
            </a:clrChange>
          </a:blip>
          <a:srcRect l="42062" t="37743" r="34591" b="37860"/>
          <a:stretch/>
        </p:blipFill>
        <p:spPr>
          <a:xfrm>
            <a:off x="4741874" y="1152236"/>
            <a:ext cx="4056175" cy="2675112"/>
          </a:xfrm>
          <a:prstGeom prst="rect">
            <a:avLst/>
          </a:prstGeom>
        </p:spPr>
      </p:pic>
      <p:grpSp>
        <p:nvGrpSpPr>
          <p:cNvPr id="2" name="Groupe 1">
            <a:extLst>
              <a:ext uri="{FF2B5EF4-FFF2-40B4-BE49-F238E27FC236}">
                <a16:creationId xmlns:a16="http://schemas.microsoft.com/office/drawing/2014/main" id="{430C4603-D6C9-4AFE-9465-75BA3ABB7956}"/>
              </a:ext>
            </a:extLst>
          </p:cNvPr>
          <p:cNvGrpSpPr/>
          <p:nvPr/>
        </p:nvGrpSpPr>
        <p:grpSpPr>
          <a:xfrm>
            <a:off x="1879433" y="3950431"/>
            <a:ext cx="5714373" cy="1068454"/>
            <a:chOff x="692928" y="3679525"/>
            <a:chExt cx="5300678" cy="1068454"/>
          </a:xfrm>
        </p:grpSpPr>
        <p:sp>
          <p:nvSpPr>
            <p:cNvPr id="15" name="Rectangle 14">
              <a:extLst>
                <a:ext uri="{FF2B5EF4-FFF2-40B4-BE49-F238E27FC236}">
                  <a16:creationId xmlns:a16="http://schemas.microsoft.com/office/drawing/2014/main" id="{E4158237-24B4-4430-BE0A-727D428416B1}"/>
                </a:ext>
              </a:extLst>
            </p:cNvPr>
            <p:cNvSpPr/>
            <p:nvPr/>
          </p:nvSpPr>
          <p:spPr>
            <a:xfrm>
              <a:off x="964809" y="3955155"/>
              <a:ext cx="5028797" cy="792824"/>
            </a:xfrm>
            <a:prstGeom prst="rect">
              <a:avLst/>
            </a:prstGeom>
            <a:solidFill>
              <a:srgbClr val="BFEBF4">
                <a:alpha val="38824"/>
              </a:srgbClr>
            </a:solidFill>
          </p:spPr>
          <p:txBody>
            <a:bodyPr wrap="square" anchor="ctr">
              <a:noAutofit/>
            </a:bodyPr>
            <a:lstStyle/>
            <a:p>
              <a:pPr marL="285750" lvl="1" indent="-285750">
                <a:buFont typeface="Wingdings" panose="05000000000000000000" pitchFamily="2" charset="2"/>
                <a:buChar char="q"/>
              </a:pPr>
              <a:r>
                <a:rPr lang="fr-FR">
                  <a:latin typeface="Roboto" panose="020B0604020202020204" charset="0"/>
                  <a:ea typeface="Roboto" panose="020B0604020202020204" charset="0"/>
                </a:rPr>
                <a:t>Etat E </a:t>
              </a:r>
              <a:r>
                <a:rPr lang="fr-FR" b="1">
                  <a:latin typeface="Roboto" panose="020B0604020202020204" charset="0"/>
                  <a:ea typeface="Roboto" panose="020B0604020202020204" charset="0"/>
                </a:rPr>
                <a:t>non contagieux </a:t>
              </a:r>
            </a:p>
            <a:p>
              <a:pPr marL="285750" lvl="1" indent="-285750">
                <a:buFont typeface="Wingdings" panose="05000000000000000000" pitchFamily="2" charset="2"/>
                <a:buChar char="q"/>
              </a:pPr>
              <a:r>
                <a:rPr lang="en-US" err="1">
                  <a:latin typeface="Roboto" panose="020B0604020202020204" charset="0"/>
                  <a:ea typeface="Roboto" panose="020B0604020202020204" charset="0"/>
                </a:rPr>
                <a:t>Hypothèse</a:t>
              </a:r>
              <a:r>
                <a:rPr lang="en-US">
                  <a:latin typeface="Roboto" panose="020B0604020202020204" charset="0"/>
                  <a:ea typeface="Roboto" panose="020B0604020202020204" charset="0"/>
                </a:rPr>
                <a:t> de </a:t>
              </a:r>
              <a:r>
                <a:rPr lang="en-US" b="1">
                  <a:latin typeface="Roboto" panose="020B0604020202020204" charset="0"/>
                  <a:ea typeface="Roboto" panose="020B0604020202020204" charset="0"/>
                </a:rPr>
                <a:t>3 </a:t>
              </a:r>
              <a:r>
                <a:rPr lang="en-US" b="1" err="1">
                  <a:latin typeface="Roboto" panose="020B0604020202020204" charset="0"/>
                  <a:ea typeface="Roboto" panose="020B0604020202020204" charset="0"/>
                </a:rPr>
                <a:t>niveaux</a:t>
              </a:r>
              <a:r>
                <a:rPr lang="en-US" b="1">
                  <a:latin typeface="Roboto" panose="020B0604020202020204" charset="0"/>
                  <a:ea typeface="Roboto" panose="020B0604020202020204" charset="0"/>
                </a:rPr>
                <a:t> </a:t>
              </a:r>
              <a:r>
                <a:rPr lang="en-US" b="1" err="1">
                  <a:latin typeface="Roboto" panose="020B0604020202020204" charset="0"/>
                  <a:ea typeface="Roboto" panose="020B0604020202020204" charset="0"/>
                </a:rPr>
                <a:t>d’infection</a:t>
              </a:r>
              <a:endParaRPr lang="fr-FR" b="1">
                <a:latin typeface="Roboto" panose="020B0604020202020204" charset="0"/>
                <a:ea typeface="Roboto" panose="020B0604020202020204" charset="0"/>
              </a:endParaRPr>
            </a:p>
            <a:p>
              <a:pPr marL="285750" lvl="1" indent="-285750">
                <a:buFont typeface="Wingdings" panose="05000000000000000000" pitchFamily="2" charset="2"/>
                <a:buChar char="q"/>
              </a:pPr>
              <a:r>
                <a:rPr lang="fr-FR">
                  <a:latin typeface="Roboto" panose="020B0604020202020204" charset="0"/>
                  <a:ea typeface="Roboto" panose="020B0604020202020204" charset="0"/>
                </a:rPr>
                <a:t>La catégorie ICU inclut les personnes hospitalisées avant ICU</a:t>
              </a:r>
            </a:p>
          </p:txBody>
        </p:sp>
        <p:pic>
          <p:nvPicPr>
            <p:cNvPr id="16" name="Image 15">
              <a:extLst>
                <a:ext uri="{FF2B5EF4-FFF2-40B4-BE49-F238E27FC236}">
                  <a16:creationId xmlns:a16="http://schemas.microsoft.com/office/drawing/2014/main" id="{98D3615F-C327-454D-AF0F-CC9A1660BFB2}"/>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692928" y="3679525"/>
              <a:ext cx="504000" cy="479819"/>
            </a:xfrm>
            <a:prstGeom prst="rect">
              <a:avLst/>
            </a:prstGeom>
          </p:spPr>
        </p:pic>
      </p:grpSp>
    </p:spTree>
    <p:extLst>
      <p:ext uri="{BB962C8B-B14F-4D97-AF65-F5344CB8AC3E}">
        <p14:creationId xmlns:p14="http://schemas.microsoft.com/office/powerpoint/2010/main" val="3771814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20"/>
          <p:cNvSpPr txBox="1"/>
          <p:nvPr/>
        </p:nvSpPr>
        <p:spPr>
          <a:xfrm>
            <a:off x="25096" y="56439"/>
            <a:ext cx="9287008" cy="1080000"/>
          </a:xfrm>
          <a:prstGeom prst="rect">
            <a:avLst/>
          </a:prstGeom>
          <a:noFill/>
          <a:ln>
            <a:noFill/>
          </a:ln>
        </p:spPr>
        <p:txBody>
          <a:bodyPr spcFirstLastPara="1" wrap="square" lIns="91425" tIns="91425" rIns="91425" bIns="91425" anchor="t" anchorCtr="0">
            <a:noAutofit/>
          </a:bodyPr>
          <a:lstStyle/>
          <a:p>
            <a:pPr lvl="0"/>
            <a:r>
              <a:rPr lang="fr-FR" sz="2400"/>
              <a:t>Outil d’aide à la décision pour le </a:t>
            </a:r>
            <a:r>
              <a:rPr lang="fr-FR" sz="2400" err="1"/>
              <a:t>reconfinement</a:t>
            </a:r>
            <a:r>
              <a:rPr lang="fr-FR" sz="2400"/>
              <a:t> et déconfinement par département</a:t>
            </a:r>
            <a:endParaRPr sz="2400">
              <a:solidFill>
                <a:schemeClr val="dk1"/>
              </a:solidFill>
              <a:latin typeface="Roboto Light"/>
              <a:ea typeface="Roboto Light"/>
              <a:sym typeface="Roboto"/>
            </a:endParaRPr>
          </a:p>
        </p:txBody>
      </p:sp>
      <p:cxnSp>
        <p:nvCxnSpPr>
          <p:cNvPr id="4" name="Straight Connector 20">
            <a:extLst>
              <a:ext uri="{FF2B5EF4-FFF2-40B4-BE49-F238E27FC236}">
                <a16:creationId xmlns:a16="http://schemas.microsoft.com/office/drawing/2014/main" id="{97B04FED-65E0-449F-8AF7-74056EC30FD6}"/>
              </a:ext>
            </a:extLst>
          </p:cNvPr>
          <p:cNvCxnSpPr>
            <a:cxnSpLocks/>
          </p:cNvCxnSpPr>
          <p:nvPr/>
        </p:nvCxnSpPr>
        <p:spPr>
          <a:xfrm flipH="1">
            <a:off x="128873" y="990021"/>
            <a:ext cx="1042988" cy="0"/>
          </a:xfrm>
          <a:prstGeom prst="line">
            <a:avLst/>
          </a:prstGeom>
          <a:noFill/>
          <a:ln w="38100" cap="flat" cmpd="sng" algn="ctr">
            <a:solidFill>
              <a:schemeClr val="tx1"/>
            </a:solidFill>
            <a:prstDash val="solid"/>
          </a:ln>
          <a:effectLst/>
        </p:spPr>
      </p:cxnSp>
      <p:sp>
        <p:nvSpPr>
          <p:cNvPr id="80" name="Rectangle 79">
            <a:extLst>
              <a:ext uri="{FF2B5EF4-FFF2-40B4-BE49-F238E27FC236}">
                <a16:creationId xmlns:a16="http://schemas.microsoft.com/office/drawing/2014/main" id="{1A7F30DE-8DAF-40E9-9BF7-C4502CE48E74}"/>
              </a:ext>
            </a:extLst>
          </p:cNvPr>
          <p:cNvSpPr/>
          <p:nvPr/>
        </p:nvSpPr>
        <p:spPr>
          <a:xfrm>
            <a:off x="395536" y="1218436"/>
            <a:ext cx="8543998" cy="1938992"/>
          </a:xfrm>
          <a:prstGeom prst="rect">
            <a:avLst/>
          </a:prstGeom>
        </p:spPr>
        <p:txBody>
          <a:bodyPr wrap="square">
            <a:spAutoFit/>
          </a:bodyPr>
          <a:lstStyle/>
          <a:p>
            <a:pPr defTabSz="995363">
              <a:buClrTx/>
              <a:buFontTx/>
              <a:buNone/>
              <a:defRPr/>
            </a:pPr>
            <a:r>
              <a:rPr lang="fr-FR" b="1" kern="1200">
                <a:solidFill>
                  <a:srgbClr val="00ADD0"/>
                </a:solidFill>
                <a:latin typeface="Roboto" panose="020B0604020202020204" charset="0"/>
                <a:ea typeface="Roboto" panose="020B0604020202020204" charset="0"/>
                <a:cs typeface="Calibri Bold" panose="020F0702030404030204" pitchFamily="34" charset="0"/>
              </a:rPr>
              <a:t>Début du projet le 14 avril 2020, </a:t>
            </a:r>
            <a:r>
              <a:rPr lang="fr-FR">
                <a:latin typeface="Roboto" panose="020B0604020202020204" charset="0"/>
                <a:ea typeface="Roboto" panose="020B0604020202020204" charset="0"/>
              </a:rPr>
              <a:t>objectif création de 2 modèles relatifs au déconfinement:</a:t>
            </a:r>
          </a:p>
          <a:p>
            <a:pPr marL="285750" indent="-285750" defTabSz="995363">
              <a:buClrTx/>
              <a:buFont typeface="Wingdings" pitchFamily="2" charset="2"/>
              <a:buChar char="Ø"/>
              <a:defRPr/>
            </a:pPr>
            <a:endParaRPr lang="fr-FR" sz="1600">
              <a:solidFill>
                <a:srgbClr val="00ADD0"/>
              </a:solidFill>
              <a:latin typeface="Metric Light"/>
              <a:ea typeface="+mn-ea"/>
              <a:cs typeface="+mn-cs"/>
            </a:endParaRPr>
          </a:p>
          <a:p>
            <a:pPr marL="736249" lvl="1" indent="-285750" defTabSz="995363">
              <a:buClrTx/>
              <a:buFont typeface="Wingdings" pitchFamily="2" charset="2"/>
              <a:buChar char="Ø"/>
              <a:defRPr/>
            </a:pPr>
            <a:r>
              <a:rPr lang="fr-FR" b="1" kern="1200">
                <a:solidFill>
                  <a:srgbClr val="00ADD0"/>
                </a:solidFill>
                <a:latin typeface="Roboto" panose="020B0604020202020204" charset="0"/>
                <a:ea typeface="Roboto" panose="020B0604020202020204" charset="0"/>
                <a:cs typeface="Calibri Bold" panose="020F0702030404030204" pitchFamily="34" charset="0"/>
              </a:rPr>
              <a:t>Modèle de propagation de l’épidémie, </a:t>
            </a:r>
            <a:r>
              <a:rPr lang="fr-FR">
                <a:latin typeface="Roboto" panose="020B0604020202020204" charset="0"/>
                <a:ea typeface="Roboto" panose="020B0604020202020204" charset="0"/>
              </a:rPr>
              <a:t>pour estimer les scenarios d’évolution du Covid19</a:t>
            </a:r>
          </a:p>
          <a:p>
            <a:pPr marL="285750" indent="-285750" defTabSz="995363">
              <a:buClrTx/>
              <a:buFont typeface="Wingdings" pitchFamily="2" charset="2"/>
              <a:buChar char="Ø"/>
              <a:defRPr/>
            </a:pPr>
            <a:endParaRPr lang="fr-FR" sz="1600">
              <a:solidFill>
                <a:srgbClr val="00ADD0"/>
              </a:solidFill>
              <a:latin typeface="Metric Light" panose="020B0303030202060203" pitchFamily="34" charset="0"/>
              <a:ea typeface="+mn-ea"/>
              <a:cs typeface="+mn-cs"/>
            </a:endParaRPr>
          </a:p>
          <a:p>
            <a:pPr marL="736249" lvl="1" indent="-285750" defTabSz="995363">
              <a:buClrTx/>
              <a:buFont typeface="Wingdings" pitchFamily="2" charset="2"/>
              <a:buChar char="Ø"/>
              <a:defRPr/>
            </a:pPr>
            <a:r>
              <a:rPr lang="fr-FR" b="1" kern="1200">
                <a:solidFill>
                  <a:srgbClr val="00ADD0"/>
                </a:solidFill>
                <a:latin typeface="Roboto" panose="020B0604020202020204" charset="0"/>
                <a:ea typeface="Roboto" panose="020B0604020202020204" charset="0"/>
                <a:cs typeface="Calibri Bold" panose="020F0702030404030204" pitchFamily="34" charset="0"/>
              </a:rPr>
              <a:t>Modèle de prédiction d’impact économique, </a:t>
            </a:r>
            <a:r>
              <a:rPr lang="fr-FR">
                <a:latin typeface="Roboto" panose="020B0604020202020204" charset="0"/>
                <a:ea typeface="Roboto" panose="020B0604020202020204" charset="0"/>
              </a:rPr>
              <a:t>pour estimer l’impact du déconfinement ou éventuel </a:t>
            </a:r>
            <a:r>
              <a:rPr lang="fr-FR" err="1">
                <a:latin typeface="Roboto" panose="020B0604020202020204" charset="0"/>
                <a:ea typeface="Roboto" panose="020B0604020202020204" charset="0"/>
              </a:rPr>
              <a:t>reconfinement</a:t>
            </a:r>
            <a:r>
              <a:rPr lang="fr-FR">
                <a:latin typeface="Roboto" panose="020B0604020202020204" charset="0"/>
                <a:ea typeface="Roboto" panose="020B0604020202020204" charset="0"/>
              </a:rPr>
              <a:t> sur les différents secteurs d’activité (télétravail, activité partielle…)</a:t>
            </a:r>
          </a:p>
          <a:p>
            <a:pPr marL="736249" lvl="1" indent="-285750" defTabSz="995363">
              <a:buClrTx/>
              <a:buFont typeface="Wingdings" pitchFamily="2" charset="2"/>
              <a:buChar char="Ø"/>
              <a:defRPr/>
            </a:pPr>
            <a:endParaRPr lang="fr-FR" sz="1600">
              <a:solidFill>
                <a:srgbClr val="333333"/>
              </a:solidFill>
              <a:latin typeface="Metric Light" panose="020B0303030202060203" pitchFamily="34" charset="0"/>
              <a:ea typeface="+mn-ea"/>
              <a:cs typeface="+mn-cs"/>
            </a:endParaRPr>
          </a:p>
          <a:p>
            <a:pPr marL="736249" lvl="1" indent="-285750" defTabSz="995363">
              <a:buClrTx/>
              <a:buFont typeface="Wingdings" pitchFamily="2" charset="2"/>
              <a:buChar char="Ø"/>
              <a:defRPr/>
            </a:pPr>
            <a:r>
              <a:rPr lang="fr-FR" b="1" kern="1200">
                <a:solidFill>
                  <a:srgbClr val="00ADD0"/>
                </a:solidFill>
                <a:latin typeface="Roboto" panose="020B0604020202020204" charset="0"/>
                <a:ea typeface="Roboto" panose="020B0604020202020204" charset="0"/>
                <a:cs typeface="Calibri Bold" panose="020F0702030404030204" pitchFamily="34" charset="0"/>
              </a:rPr>
              <a:t>Modèle de prédiction d’impact social, </a:t>
            </a:r>
            <a:r>
              <a:rPr lang="fr-FR">
                <a:latin typeface="Roboto" panose="020B0604020202020204" charset="0"/>
                <a:ea typeface="Roboto" panose="020B0604020202020204" charset="0"/>
              </a:rPr>
              <a:t>pour mesurer un marquage des inégalités</a:t>
            </a:r>
          </a:p>
        </p:txBody>
      </p:sp>
      <p:sp>
        <p:nvSpPr>
          <p:cNvPr id="81" name="Rectangle 80">
            <a:extLst>
              <a:ext uri="{FF2B5EF4-FFF2-40B4-BE49-F238E27FC236}">
                <a16:creationId xmlns:a16="http://schemas.microsoft.com/office/drawing/2014/main" id="{A2806D1D-FA3D-485B-8312-0D0E966FF500}"/>
              </a:ext>
            </a:extLst>
          </p:cNvPr>
          <p:cNvSpPr/>
          <p:nvPr/>
        </p:nvSpPr>
        <p:spPr>
          <a:xfrm>
            <a:off x="1119072" y="3875464"/>
            <a:ext cx="7357255" cy="792824"/>
          </a:xfrm>
          <a:prstGeom prst="rect">
            <a:avLst/>
          </a:prstGeom>
          <a:solidFill>
            <a:srgbClr val="BFEBF4">
              <a:alpha val="38824"/>
            </a:srgbClr>
          </a:solidFill>
        </p:spPr>
        <p:txBody>
          <a:bodyPr wrap="square" anchor="ctr">
            <a:noAutofit/>
          </a:bodyPr>
          <a:lstStyle/>
          <a:p>
            <a:pPr defTabSz="902437" eaLnBrk="0" fontAlgn="base" hangingPunct="0">
              <a:spcBef>
                <a:spcPct val="0"/>
              </a:spcBef>
              <a:spcAft>
                <a:spcPct val="0"/>
              </a:spcAft>
              <a:buClrTx/>
              <a:buFontTx/>
              <a:buNone/>
              <a:defRPr/>
            </a:pPr>
            <a:r>
              <a:rPr lang="fr-FR">
                <a:latin typeface="Roboto" panose="020B0604020202020204" charset="0"/>
                <a:ea typeface="Roboto" panose="020B0604020202020204" charset="0"/>
              </a:rPr>
              <a:t>La solution proposée est un </a:t>
            </a:r>
            <a:r>
              <a:rPr lang="fr-FR" b="1" kern="1200">
                <a:solidFill>
                  <a:srgbClr val="1B2C3A"/>
                </a:solidFill>
                <a:latin typeface="Roboto" panose="020B0604020202020204" charset="0"/>
                <a:ea typeface="Roboto" panose="020B0604020202020204" charset="0"/>
                <a:cs typeface="+mn-cs"/>
              </a:rPr>
              <a:t>outil de simulation </a:t>
            </a:r>
            <a:r>
              <a:rPr lang="fr-FR">
                <a:latin typeface="Roboto" panose="020B0604020202020204" charset="0"/>
                <a:ea typeface="Roboto" panose="020B0604020202020204" charset="0"/>
              </a:rPr>
              <a:t>de différents scenarios (ouverture des écoles, confinement des personnes âgées, fermeture des commerces…).</a:t>
            </a:r>
          </a:p>
          <a:p>
            <a:pPr defTabSz="902437" eaLnBrk="0" fontAlgn="base" hangingPunct="0">
              <a:spcBef>
                <a:spcPct val="0"/>
              </a:spcBef>
              <a:spcAft>
                <a:spcPct val="0"/>
              </a:spcAft>
              <a:buClrTx/>
              <a:buFontTx/>
              <a:buNone/>
              <a:defRPr/>
            </a:pPr>
            <a:r>
              <a:rPr lang="fr-FR">
                <a:latin typeface="Roboto" panose="020B0604020202020204" charset="0"/>
                <a:ea typeface="Roboto" panose="020B0604020202020204" charset="0"/>
              </a:rPr>
              <a:t>Les modèles sont à</a:t>
            </a:r>
            <a:r>
              <a:rPr lang="fr-FR">
                <a:latin typeface="+mn-lt"/>
                <a:ea typeface="MS PGothic" pitchFamily="34" charset="-128"/>
              </a:rPr>
              <a:t> </a:t>
            </a:r>
            <a:r>
              <a:rPr lang="fr-FR" b="1" kern="1200">
                <a:solidFill>
                  <a:srgbClr val="1B2C3A"/>
                </a:solidFill>
                <a:latin typeface="Roboto" panose="020B0604020202020204" charset="0"/>
                <a:ea typeface="Roboto" panose="020B0604020202020204" charset="0"/>
                <a:cs typeface="+mn-cs"/>
              </a:rPr>
              <a:t>l’échelle départementale.</a:t>
            </a:r>
          </a:p>
        </p:txBody>
      </p:sp>
      <p:pic>
        <p:nvPicPr>
          <p:cNvPr id="82" name="Image 81">
            <a:extLst>
              <a:ext uri="{FF2B5EF4-FFF2-40B4-BE49-F238E27FC236}">
                <a16:creationId xmlns:a16="http://schemas.microsoft.com/office/drawing/2014/main" id="{46C1044E-2A0C-4279-B338-E1B72B855BDE}"/>
              </a:ext>
            </a:extLst>
          </p:cNvPr>
          <p:cNvPicPr>
            <a:picLocks noChangeAspect="1"/>
          </p:cNvPicPr>
          <p:nvPr/>
        </p:nvPicPr>
        <p:blipFill>
          <a:blip r:embed="rId3">
            <a:clrChange>
              <a:clrFrom>
                <a:srgbClr val="FAFAFA"/>
              </a:clrFrom>
              <a:clrTo>
                <a:srgbClr val="FAFAFA">
                  <a:alpha val="0"/>
                </a:srgbClr>
              </a:clrTo>
            </a:clrChange>
          </a:blip>
          <a:stretch>
            <a:fillRect/>
          </a:stretch>
        </p:blipFill>
        <p:spPr>
          <a:xfrm>
            <a:off x="484111" y="3969627"/>
            <a:ext cx="634961" cy="604497"/>
          </a:xfrm>
          <a:prstGeom prst="rect">
            <a:avLst/>
          </a:prstGeom>
        </p:spPr>
      </p:pic>
      <p:sp>
        <p:nvSpPr>
          <p:cNvPr id="83" name="Flèche vers le bas 3">
            <a:extLst>
              <a:ext uri="{FF2B5EF4-FFF2-40B4-BE49-F238E27FC236}">
                <a16:creationId xmlns:a16="http://schemas.microsoft.com/office/drawing/2014/main" id="{509EC27D-8D2F-4502-BF74-8791444D8A80}"/>
              </a:ext>
            </a:extLst>
          </p:cNvPr>
          <p:cNvSpPr/>
          <p:nvPr/>
        </p:nvSpPr>
        <p:spPr>
          <a:xfrm>
            <a:off x="4427763" y="3320386"/>
            <a:ext cx="479543" cy="439196"/>
          </a:xfrm>
          <a:prstGeom prst="downArrow">
            <a:avLst/>
          </a:prstGeom>
          <a:solidFill>
            <a:srgbClr val="00ADD0"/>
          </a:solidFill>
          <a:ln w="12700" cap="flat" cmpd="sng" algn="ctr">
            <a:solidFill>
              <a:srgbClr val="00ADD0"/>
            </a:solidFill>
            <a:prstDash val="solid"/>
            <a:miter lim="800000"/>
          </a:ln>
          <a:effectLst/>
        </p:spPr>
        <p:txBody>
          <a:bodyPr rtlCol="0" anchor="ctr"/>
          <a:lstStyle/>
          <a:p>
            <a:pPr marL="0" marR="0" lvl="0" indent="0" algn="ctr" defTabSz="902437" eaLnBrk="0" fontAlgn="base" latinLnBrk="0" hangingPunct="0">
              <a:lnSpc>
                <a:spcPct val="100000"/>
              </a:lnSpc>
              <a:spcBef>
                <a:spcPct val="0"/>
              </a:spcBef>
              <a:spcAft>
                <a:spcPct val="0"/>
              </a:spcAft>
              <a:buClrTx/>
              <a:buSzTx/>
              <a:buFontTx/>
              <a:buNone/>
              <a:tabLst/>
              <a:defRPr/>
            </a:pPr>
            <a:endParaRPr kumimoji="0" lang="en-US" sz="1814" b="0" i="0" u="none" strike="noStrike" kern="1200" cap="none" spc="0" normalizeH="0" baseline="0" noProof="0">
              <a:ln>
                <a:noFill/>
              </a:ln>
              <a:solidFill>
                <a:srgbClr val="FFFFFF"/>
              </a:solidFill>
              <a:effectLst/>
              <a:uLnTx/>
              <a:uFillTx/>
              <a:latin typeface="Metric Light"/>
              <a:ea typeface="+mn-ea"/>
              <a:cs typeface="+mn-cs"/>
            </a:endParaRPr>
          </a:p>
        </p:txBody>
      </p:sp>
    </p:spTree>
    <p:extLst>
      <p:ext uri="{BB962C8B-B14F-4D97-AF65-F5344CB8AC3E}">
        <p14:creationId xmlns:p14="http://schemas.microsoft.com/office/powerpoint/2010/main" val="42230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800" b="1">
                <a:solidFill>
                  <a:schemeClr val="dk1"/>
                </a:solidFill>
                <a:latin typeface="Roboto"/>
                <a:ea typeface="Roboto"/>
                <a:cs typeface="Roboto"/>
                <a:sym typeface="Roboto"/>
              </a:rPr>
              <a:t>Estimation de l’impact de politiques de déconfinement</a:t>
            </a:r>
            <a:endParaRPr lang="en-US" sz="1200">
              <a:solidFill>
                <a:schemeClr val="dk1"/>
              </a:solidFill>
              <a:latin typeface="Roboto Light"/>
              <a:ea typeface="Roboto Light"/>
              <a:cs typeface="Roboto Light"/>
              <a:sym typeface="Roboto Light"/>
            </a:endParaRPr>
          </a:p>
        </p:txBody>
      </p:sp>
      <p:grpSp>
        <p:nvGrpSpPr>
          <p:cNvPr id="5" name="Groupe 4">
            <a:extLst>
              <a:ext uri="{FF2B5EF4-FFF2-40B4-BE49-F238E27FC236}">
                <a16:creationId xmlns:a16="http://schemas.microsoft.com/office/drawing/2014/main" id="{F3E59BD7-D815-4F9E-B7FA-C46A437DA36E}"/>
              </a:ext>
            </a:extLst>
          </p:cNvPr>
          <p:cNvGrpSpPr/>
          <p:nvPr/>
        </p:nvGrpSpPr>
        <p:grpSpPr>
          <a:xfrm>
            <a:off x="-292896" y="1093860"/>
            <a:ext cx="5151024" cy="3252069"/>
            <a:chOff x="-396553" y="1151018"/>
            <a:chExt cx="5151024" cy="3252069"/>
          </a:xfrm>
        </p:grpSpPr>
        <p:graphicFrame>
          <p:nvGraphicFramePr>
            <p:cNvPr id="6" name="Diagramme 5">
              <a:extLst>
                <a:ext uri="{FF2B5EF4-FFF2-40B4-BE49-F238E27FC236}">
                  <a16:creationId xmlns:a16="http://schemas.microsoft.com/office/drawing/2014/main" id="{08209C21-30E8-40FB-AFED-AE770DE83DD2}"/>
                </a:ext>
              </a:extLst>
            </p:cNvPr>
            <p:cNvGraphicFramePr>
              <a:graphicFrameLocks noChangeAspect="1"/>
            </p:cNvGraphicFramePr>
            <p:nvPr>
              <p:extLst>
                <p:ext uri="{D42A27DB-BD31-4B8C-83A1-F6EECF244321}">
                  <p14:modId xmlns:p14="http://schemas.microsoft.com/office/powerpoint/2010/main" val="2194411706"/>
                </p:ext>
              </p:extLst>
            </p:nvPr>
          </p:nvGraphicFramePr>
          <p:xfrm>
            <a:off x="-396553" y="1151018"/>
            <a:ext cx="5151024" cy="3252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a:extLst>
                <a:ext uri="{FF2B5EF4-FFF2-40B4-BE49-F238E27FC236}">
                  <a16:creationId xmlns:a16="http://schemas.microsoft.com/office/drawing/2014/main" id="{729571F0-0597-4247-B35B-20EC6F8FC3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1052" y="3168830"/>
              <a:ext cx="355815" cy="375847"/>
            </a:xfrm>
            <a:prstGeom prst="rect">
              <a:avLst/>
            </a:prstGeom>
          </p:spPr>
        </p:pic>
      </p:grpSp>
      <p:grpSp>
        <p:nvGrpSpPr>
          <p:cNvPr id="8" name="Groupe 7">
            <a:extLst>
              <a:ext uri="{FF2B5EF4-FFF2-40B4-BE49-F238E27FC236}">
                <a16:creationId xmlns:a16="http://schemas.microsoft.com/office/drawing/2014/main" id="{B7AF922B-76E3-4A72-BB1F-FAEB16964F0C}"/>
              </a:ext>
            </a:extLst>
          </p:cNvPr>
          <p:cNvGrpSpPr/>
          <p:nvPr/>
        </p:nvGrpSpPr>
        <p:grpSpPr>
          <a:xfrm>
            <a:off x="5091744" y="1363269"/>
            <a:ext cx="4052256" cy="3294455"/>
            <a:chOff x="4995610" y="991138"/>
            <a:chExt cx="4004674" cy="2640216"/>
          </a:xfrm>
        </p:grpSpPr>
        <p:sp>
          <p:nvSpPr>
            <p:cNvPr id="9" name="Rectangle 8">
              <a:extLst>
                <a:ext uri="{FF2B5EF4-FFF2-40B4-BE49-F238E27FC236}">
                  <a16:creationId xmlns:a16="http://schemas.microsoft.com/office/drawing/2014/main" id="{5E6F4808-A15D-4879-8BC9-7416F6A34A9D}"/>
                </a:ext>
              </a:extLst>
            </p:cNvPr>
            <p:cNvSpPr>
              <a:spLocks/>
            </p:cNvSpPr>
            <p:nvPr/>
          </p:nvSpPr>
          <p:spPr>
            <a:xfrm>
              <a:off x="4995610" y="1316169"/>
              <a:ext cx="4004674" cy="2315185"/>
            </a:xfrm>
            <a:prstGeom prst="rect">
              <a:avLst/>
            </a:prstGeom>
            <a:noFill/>
          </p:spPr>
          <p:txBody>
            <a:bodyPr wrap="square" lIns="107182" tIns="53594" rIns="107182" bIns="53594">
              <a:noAutofit/>
            </a:bodyPr>
            <a:lstStyle/>
            <a:p>
              <a:endParaRPr lang="fr-FR" sz="1400"/>
            </a:p>
            <a:p>
              <a:pPr marL="285750" indent="-285750">
                <a:buFont typeface="Wingdings" panose="05000000000000000000" pitchFamily="2" charset="2"/>
                <a:buChar char="§"/>
              </a:pPr>
              <a:r>
                <a:rPr lang="fr-FR" sz="1400">
                  <a:latin typeface="Roboto" panose="020B0604020202020204" charset="0"/>
                  <a:ea typeface="Roboto" panose="020B0604020202020204" charset="0"/>
                </a:rPr>
                <a:t>Mesurer</a:t>
              </a:r>
              <a:r>
                <a:rPr lang="fr-FR" sz="1400"/>
                <a:t> </a:t>
              </a:r>
              <a:r>
                <a:rPr lang="fr-FR" b="1" kern="1200">
                  <a:latin typeface="Roboto" panose="020B0604020202020204" charset="0"/>
                  <a:ea typeface="Roboto" panose="020B0604020202020204" charset="0"/>
                  <a:cs typeface="Calibri" panose="020F0502020204030204" pitchFamily="34" charset="0"/>
                </a:rPr>
                <a:t>Production, Consommation, Emplois</a:t>
              </a:r>
              <a:endParaRPr lang="fr-FR" sz="1600" b="1" kern="1200">
                <a:latin typeface="Roboto" panose="020B0604020202020204" charset="0"/>
                <a:ea typeface="Roboto" panose="020B0604020202020204" charset="0"/>
                <a:cs typeface="Calibri" panose="020F0502020204030204" pitchFamily="34" charset="0"/>
              </a:endParaRPr>
            </a:p>
            <a:p>
              <a:pPr marL="285750" indent="-285750">
                <a:buFont typeface="Wingdings" panose="05000000000000000000" pitchFamily="2" charset="2"/>
                <a:buChar char="§"/>
              </a:pPr>
              <a:endParaRPr lang="fr-FR" sz="1400">
                <a:latin typeface="Metric Bold" panose="020B0803030202060203" pitchFamily="34" charset="0"/>
              </a:endParaRPr>
            </a:p>
            <a:p>
              <a:pPr marL="285750" indent="-285750">
                <a:buFont typeface="Wingdings" panose="05000000000000000000" pitchFamily="2" charset="2"/>
                <a:buChar char="§"/>
              </a:pPr>
              <a:r>
                <a:rPr lang="fr-FR">
                  <a:latin typeface="Roboto" panose="020B0604020202020204" charset="0"/>
                  <a:ea typeface="Roboto" panose="020B0604020202020204" charset="0"/>
                </a:rPr>
                <a:t>Estimer un </a:t>
              </a:r>
              <a:r>
                <a:rPr lang="fr-FR" b="1" kern="1200">
                  <a:latin typeface="Roboto" panose="020B0604020202020204" charset="0"/>
                  <a:ea typeface="Roboto" panose="020B0604020202020204" charset="0"/>
                  <a:cs typeface="Calibri" panose="020F0502020204030204" pitchFamily="34" charset="0"/>
                </a:rPr>
                <a:t>delta d’épargne </a:t>
              </a:r>
              <a:r>
                <a:rPr lang="fr-FR">
                  <a:latin typeface="Roboto" panose="020B0604020202020204" charset="0"/>
                  <a:ea typeface="Roboto" panose="020B0604020202020204" charset="0"/>
                </a:rPr>
                <a:t>dû à la baisse de consommation et à la perte d’emploi</a:t>
              </a:r>
            </a:p>
            <a:p>
              <a:pPr marL="285750" indent="-285750">
                <a:buFont typeface="Wingdings" panose="05000000000000000000" pitchFamily="2" charset="2"/>
                <a:buChar char="§"/>
              </a:pPr>
              <a:endParaRPr lang="fr-FR" sz="1400">
                <a:latin typeface="Metric Bold" panose="020B0803030202060203" pitchFamily="34" charset="0"/>
              </a:endParaRPr>
            </a:p>
            <a:p>
              <a:pPr marL="285750" indent="-285750">
                <a:buFont typeface="Wingdings" panose="05000000000000000000" pitchFamily="2" charset="2"/>
                <a:buChar char="§"/>
              </a:pPr>
              <a:r>
                <a:rPr lang="fr-FR">
                  <a:latin typeface="Roboto" panose="020B0604020202020204" charset="0"/>
                  <a:ea typeface="Roboto" panose="020B0604020202020204" charset="0"/>
                </a:rPr>
                <a:t>Prise en compte des différences entre </a:t>
              </a:r>
              <a:r>
                <a:rPr lang="fr-FR" b="1" kern="1200">
                  <a:latin typeface="Roboto" panose="020B0604020202020204" charset="0"/>
                  <a:ea typeface="Roboto" panose="020B0604020202020204" charset="0"/>
                  <a:cs typeface="Calibri" panose="020F0502020204030204" pitchFamily="34" charset="0"/>
                </a:rPr>
                <a:t>départements</a:t>
              </a:r>
            </a:p>
            <a:p>
              <a:pPr marL="285750" indent="-285750">
                <a:buFont typeface="Wingdings" panose="05000000000000000000" pitchFamily="2" charset="2"/>
                <a:buChar char="§"/>
              </a:pPr>
              <a:endParaRPr lang="fr-FR" sz="1400">
                <a:latin typeface="Metric Bold" panose="020B0803030202060203" pitchFamily="34" charset="0"/>
              </a:endParaRPr>
            </a:p>
            <a:p>
              <a:pPr marL="285750" indent="-285750">
                <a:buFont typeface="Wingdings" panose="05000000000000000000" pitchFamily="2" charset="2"/>
                <a:buChar char="§"/>
              </a:pPr>
              <a:r>
                <a:rPr lang="fr-FR">
                  <a:latin typeface="Roboto" panose="020B0604020202020204" charset="0"/>
                  <a:ea typeface="Roboto" panose="020B0604020202020204" charset="0"/>
                </a:rPr>
                <a:t>Simuler</a:t>
              </a:r>
              <a:r>
                <a:rPr lang="fr-FR" sz="1400"/>
                <a:t> </a:t>
              </a:r>
              <a:r>
                <a:rPr lang="fr-FR" b="1" kern="1200">
                  <a:latin typeface="Roboto" panose="020B0604020202020204" charset="0"/>
                  <a:ea typeface="Roboto" panose="020B0604020202020204" charset="0"/>
                  <a:cs typeface="Calibri" panose="020F0502020204030204" pitchFamily="34" charset="0"/>
                </a:rPr>
                <a:t>l’impact de scénarios de déconfinement</a:t>
              </a:r>
            </a:p>
            <a:p>
              <a:pPr marL="171450" indent="-171450">
                <a:buFont typeface="Arial" panose="020B0604020202020204" pitchFamily="34" charset="0"/>
                <a:buChar char="•"/>
              </a:pPr>
              <a:endParaRPr lang="fr-FR" sz="1400">
                <a:latin typeface="Metric Bold" panose="020B0803030202060203" pitchFamily="34" charset="0"/>
              </a:endParaRPr>
            </a:p>
            <a:p>
              <a:pPr marL="171450" indent="-171450">
                <a:buFont typeface="Arial" panose="020B0604020202020204" pitchFamily="34" charset="0"/>
                <a:buChar char="•"/>
              </a:pPr>
              <a:endParaRPr lang="fr-FR" sz="1400">
                <a:latin typeface="Metric Bold" panose="020B0803030202060203" pitchFamily="34" charset="0"/>
              </a:endParaRPr>
            </a:p>
            <a:p>
              <a:pPr marL="171450" indent="-171450">
                <a:buFont typeface="Arial" panose="020B0604020202020204" pitchFamily="34" charset="0"/>
                <a:buChar char="•"/>
              </a:pPr>
              <a:endParaRPr lang="fr-FR" sz="1400"/>
            </a:p>
            <a:p>
              <a:pPr marL="171450" indent="-171450">
                <a:buFont typeface="Arial" panose="020B0604020202020204" pitchFamily="34" charset="0"/>
                <a:buChar char="•"/>
              </a:pPr>
              <a:endParaRPr lang="fr-FR" sz="1400">
                <a:latin typeface="Metric Bold" panose="020B0803030202060203" pitchFamily="34" charset="0"/>
              </a:endParaRPr>
            </a:p>
            <a:p>
              <a:endParaRPr lang="fr-FR" sz="1400"/>
            </a:p>
            <a:p>
              <a:pPr marL="171450" indent="-171450">
                <a:buFont typeface="Arial" panose="020B0604020202020204" pitchFamily="34" charset="0"/>
                <a:buChar char="•"/>
              </a:pPr>
              <a:endParaRPr lang="fr-FR" sz="1400"/>
            </a:p>
            <a:p>
              <a:endParaRPr lang="fr-FR" sz="1400"/>
            </a:p>
            <a:p>
              <a:endParaRPr lang="fr-FR" sz="1400"/>
            </a:p>
          </p:txBody>
        </p:sp>
        <p:sp>
          <p:nvSpPr>
            <p:cNvPr id="10" name="Rectangle 9">
              <a:extLst>
                <a:ext uri="{FF2B5EF4-FFF2-40B4-BE49-F238E27FC236}">
                  <a16:creationId xmlns:a16="http://schemas.microsoft.com/office/drawing/2014/main" id="{5007CE71-A38A-4D31-8924-81E3598EB9B3}"/>
                </a:ext>
              </a:extLst>
            </p:cNvPr>
            <p:cNvSpPr/>
            <p:nvPr/>
          </p:nvSpPr>
          <p:spPr>
            <a:xfrm>
              <a:off x="6054218" y="991138"/>
              <a:ext cx="1895596" cy="295987"/>
            </a:xfrm>
            <a:prstGeom prst="rect">
              <a:avLst/>
            </a:prstGeom>
            <a:noFill/>
          </p:spPr>
          <p:txBody>
            <a:bodyPr wrap="square">
              <a:spAutoFit/>
            </a:bodyPr>
            <a:lstStyle/>
            <a:p>
              <a:pPr algn="ctr" defTabSz="1203219" eaLnBrk="0" fontAlgn="base" hangingPunct="0">
                <a:spcBef>
                  <a:spcPct val="0"/>
                </a:spcBef>
                <a:spcAft>
                  <a:spcPct val="0"/>
                </a:spcAft>
              </a:pPr>
              <a:r>
                <a:rPr kumimoji="1" lang="en-US" sz="1800" b="1" u="sng" err="1">
                  <a:solidFill>
                    <a:srgbClr val="263746"/>
                  </a:solidFill>
                  <a:latin typeface="Roboto" panose="020B0604020202020204" charset="0"/>
                  <a:ea typeface="Roboto" panose="020B0604020202020204" charset="0"/>
                </a:rPr>
                <a:t>Objectifs</a:t>
              </a:r>
              <a:r>
                <a:rPr kumimoji="1" lang="en-US" sz="1800" b="1" u="sng">
                  <a:solidFill>
                    <a:srgbClr val="263746"/>
                  </a:solidFill>
                  <a:latin typeface="Roboto" panose="020B0604020202020204" charset="0"/>
                  <a:ea typeface="Roboto" panose="020B0604020202020204" charset="0"/>
                </a:rPr>
                <a:t>:</a:t>
              </a:r>
            </a:p>
          </p:txBody>
        </p:sp>
      </p:grpSp>
      <p:sp>
        <p:nvSpPr>
          <p:cNvPr id="11" name="Flèche : droite 36">
            <a:extLst>
              <a:ext uri="{FF2B5EF4-FFF2-40B4-BE49-F238E27FC236}">
                <a16:creationId xmlns:a16="http://schemas.microsoft.com/office/drawing/2014/main" id="{F35B44A4-442B-429E-BA76-B56C6F4595DB}"/>
              </a:ext>
            </a:extLst>
          </p:cNvPr>
          <p:cNvSpPr/>
          <p:nvPr/>
        </p:nvSpPr>
        <p:spPr>
          <a:xfrm>
            <a:off x="4617433" y="2534138"/>
            <a:ext cx="510031" cy="371512"/>
          </a:xfrm>
          <a:prstGeom prst="rightArrow">
            <a:avLst>
              <a:gd name="adj1" fmla="val 38304"/>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2437" rtl="0" eaLnBrk="0" fontAlgn="base" latinLnBrk="0" hangingPunct="0">
              <a:lnSpc>
                <a:spcPct val="100000"/>
              </a:lnSpc>
              <a:spcBef>
                <a:spcPct val="0"/>
              </a:spcBef>
              <a:spcAft>
                <a:spcPct val="0"/>
              </a:spcAft>
              <a:buClrTx/>
              <a:buSzTx/>
              <a:buFontTx/>
              <a:buNone/>
              <a:tabLst/>
              <a:defRPr/>
            </a:pPr>
            <a:endParaRPr kumimoji="0" lang="en-US" sz="1814" b="0" i="0" u="none" strike="noStrike" kern="1200" cap="none" spc="0" normalizeH="0" baseline="0" noProof="0">
              <a:ln>
                <a:noFill/>
              </a:ln>
              <a:solidFill>
                <a:srgbClr val="FFFFFF"/>
              </a:solidFill>
              <a:effectLst/>
              <a:uLnTx/>
              <a:uFillTx/>
              <a:latin typeface="Metric Ligh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2"/>
        <p:cNvGrpSpPr/>
        <p:nvPr/>
      </p:nvGrpSpPr>
      <p:grpSpPr>
        <a:xfrm>
          <a:off x="0" y="0"/>
          <a:ext cx="0" cy="0"/>
          <a:chOff x="0" y="0"/>
          <a:chExt cx="0" cy="0"/>
        </a:xfrm>
      </p:grpSpPr>
      <p:sp>
        <p:nvSpPr>
          <p:cNvPr id="113" name="Google Shape;113;p24"/>
          <p:cNvSpPr txBox="1"/>
          <p:nvPr/>
        </p:nvSpPr>
        <p:spPr>
          <a:xfrm>
            <a:off x="0" y="147082"/>
            <a:ext cx="9082528" cy="686397"/>
          </a:xfrm>
          <a:prstGeom prst="rect">
            <a:avLst/>
          </a:prstGeom>
          <a:noFill/>
          <a:ln>
            <a:noFill/>
          </a:ln>
        </p:spPr>
        <p:txBody>
          <a:bodyPr spcFirstLastPara="1" wrap="square" lIns="91425" tIns="91425" rIns="91425" bIns="91425" anchor="t" anchorCtr="0">
            <a:noAutofit/>
          </a:bodyPr>
          <a:lstStyle/>
          <a:p>
            <a:pPr lvl="0"/>
            <a:r>
              <a:rPr lang="fr-FR" sz="2800"/>
              <a:t>Modèle Implémenté: SIR avec transitions et états supplémentaires</a:t>
            </a:r>
            <a:endParaRPr lang="en-US" sz="1200">
              <a:solidFill>
                <a:schemeClr val="dk1"/>
              </a:solidFill>
              <a:latin typeface="Roboto Light"/>
              <a:ea typeface="Roboto Light"/>
              <a:cs typeface="Roboto Light"/>
              <a:sym typeface="Roboto Light"/>
            </a:endParaRPr>
          </a:p>
        </p:txBody>
      </p:sp>
      <p:pic>
        <p:nvPicPr>
          <p:cNvPr id="12" name="Image 11">
            <a:extLst>
              <a:ext uri="{FF2B5EF4-FFF2-40B4-BE49-F238E27FC236}">
                <a16:creationId xmlns:a16="http://schemas.microsoft.com/office/drawing/2014/main" id="{90CA08BE-A436-495D-9DDA-B06D3CE76027}"/>
              </a:ext>
            </a:extLst>
          </p:cNvPr>
          <p:cNvPicPr>
            <a:picLocks noChangeAspect="1"/>
          </p:cNvPicPr>
          <p:nvPr/>
        </p:nvPicPr>
        <p:blipFill rotWithShape="1">
          <a:blip r:embed="rId3"/>
          <a:srcRect l="27937" t="37453" r="28511" b="21982"/>
          <a:stretch/>
        </p:blipFill>
        <p:spPr>
          <a:xfrm>
            <a:off x="185737" y="1280044"/>
            <a:ext cx="4457700" cy="2583412"/>
          </a:xfrm>
          <a:prstGeom prst="rect">
            <a:avLst/>
          </a:prstGeom>
        </p:spPr>
      </p:pic>
      <p:pic>
        <p:nvPicPr>
          <p:cNvPr id="13" name="Image 12">
            <a:extLst>
              <a:ext uri="{FF2B5EF4-FFF2-40B4-BE49-F238E27FC236}">
                <a16:creationId xmlns:a16="http://schemas.microsoft.com/office/drawing/2014/main" id="{CD3BE480-E2DA-42F0-AC90-BAC895C117BF}"/>
              </a:ext>
            </a:extLst>
          </p:cNvPr>
          <p:cNvPicPr>
            <a:picLocks noChangeAspect="1"/>
          </p:cNvPicPr>
          <p:nvPr/>
        </p:nvPicPr>
        <p:blipFill rotWithShape="1">
          <a:blip r:embed="rId4">
            <a:clrChange>
              <a:clrFrom>
                <a:srgbClr val="FFFFFF"/>
              </a:clrFrom>
              <a:clrTo>
                <a:srgbClr val="FFFFFF">
                  <a:alpha val="0"/>
                </a:srgbClr>
              </a:clrTo>
            </a:clrChange>
          </a:blip>
          <a:srcRect l="42062" t="37743" r="34591" b="37860"/>
          <a:stretch/>
        </p:blipFill>
        <p:spPr>
          <a:xfrm>
            <a:off x="4741874" y="1152236"/>
            <a:ext cx="4056175" cy="2675112"/>
          </a:xfrm>
          <a:prstGeom prst="rect">
            <a:avLst/>
          </a:prstGeom>
        </p:spPr>
      </p:pic>
      <p:grpSp>
        <p:nvGrpSpPr>
          <p:cNvPr id="2" name="Groupe 1">
            <a:extLst>
              <a:ext uri="{FF2B5EF4-FFF2-40B4-BE49-F238E27FC236}">
                <a16:creationId xmlns:a16="http://schemas.microsoft.com/office/drawing/2014/main" id="{430C4603-D6C9-4AFE-9465-75BA3ABB7956}"/>
              </a:ext>
            </a:extLst>
          </p:cNvPr>
          <p:cNvGrpSpPr/>
          <p:nvPr/>
        </p:nvGrpSpPr>
        <p:grpSpPr>
          <a:xfrm>
            <a:off x="1879433" y="3950431"/>
            <a:ext cx="5714373" cy="1068454"/>
            <a:chOff x="692928" y="3679525"/>
            <a:chExt cx="5300678" cy="1068454"/>
          </a:xfrm>
        </p:grpSpPr>
        <p:sp>
          <p:nvSpPr>
            <p:cNvPr id="15" name="Rectangle 14">
              <a:extLst>
                <a:ext uri="{FF2B5EF4-FFF2-40B4-BE49-F238E27FC236}">
                  <a16:creationId xmlns:a16="http://schemas.microsoft.com/office/drawing/2014/main" id="{E4158237-24B4-4430-BE0A-727D428416B1}"/>
                </a:ext>
              </a:extLst>
            </p:cNvPr>
            <p:cNvSpPr/>
            <p:nvPr/>
          </p:nvSpPr>
          <p:spPr>
            <a:xfrm>
              <a:off x="964809" y="3955155"/>
              <a:ext cx="5028797" cy="792824"/>
            </a:xfrm>
            <a:prstGeom prst="rect">
              <a:avLst/>
            </a:prstGeom>
            <a:solidFill>
              <a:srgbClr val="BFEBF4">
                <a:alpha val="38824"/>
              </a:srgbClr>
            </a:solidFill>
          </p:spPr>
          <p:txBody>
            <a:bodyPr wrap="square" anchor="ctr">
              <a:noAutofit/>
            </a:bodyPr>
            <a:lstStyle/>
            <a:p>
              <a:pPr marL="285750" lvl="1" indent="-285750">
                <a:buFont typeface="Wingdings" panose="05000000000000000000" pitchFamily="2" charset="2"/>
                <a:buChar char="q"/>
              </a:pPr>
              <a:r>
                <a:rPr lang="fr-FR">
                  <a:latin typeface="Roboto" panose="020B0604020202020204" charset="0"/>
                  <a:ea typeface="Roboto" panose="020B0604020202020204" charset="0"/>
                </a:rPr>
                <a:t>Etat E </a:t>
              </a:r>
              <a:r>
                <a:rPr lang="fr-FR" b="1">
                  <a:latin typeface="Roboto" panose="020B0604020202020204" charset="0"/>
                  <a:ea typeface="Roboto" panose="020B0604020202020204" charset="0"/>
                </a:rPr>
                <a:t>non contagieux </a:t>
              </a:r>
            </a:p>
            <a:p>
              <a:pPr marL="285750" lvl="1" indent="-285750">
                <a:buFont typeface="Wingdings" panose="05000000000000000000" pitchFamily="2" charset="2"/>
                <a:buChar char="q"/>
              </a:pPr>
              <a:r>
                <a:rPr lang="en-US" err="1">
                  <a:latin typeface="Roboto" panose="020B0604020202020204" charset="0"/>
                  <a:ea typeface="Roboto" panose="020B0604020202020204" charset="0"/>
                </a:rPr>
                <a:t>Hypothèse</a:t>
              </a:r>
              <a:r>
                <a:rPr lang="en-US">
                  <a:latin typeface="Roboto" panose="020B0604020202020204" charset="0"/>
                  <a:ea typeface="Roboto" panose="020B0604020202020204" charset="0"/>
                </a:rPr>
                <a:t> de </a:t>
              </a:r>
              <a:r>
                <a:rPr lang="en-US" b="1">
                  <a:latin typeface="Roboto" panose="020B0604020202020204" charset="0"/>
                  <a:ea typeface="Roboto" panose="020B0604020202020204" charset="0"/>
                </a:rPr>
                <a:t>3 </a:t>
              </a:r>
              <a:r>
                <a:rPr lang="en-US" b="1" err="1">
                  <a:latin typeface="Roboto" panose="020B0604020202020204" charset="0"/>
                  <a:ea typeface="Roboto" panose="020B0604020202020204" charset="0"/>
                </a:rPr>
                <a:t>niveaux</a:t>
              </a:r>
              <a:r>
                <a:rPr lang="en-US" b="1">
                  <a:latin typeface="Roboto" panose="020B0604020202020204" charset="0"/>
                  <a:ea typeface="Roboto" panose="020B0604020202020204" charset="0"/>
                </a:rPr>
                <a:t> </a:t>
              </a:r>
              <a:r>
                <a:rPr lang="en-US" b="1" err="1">
                  <a:latin typeface="Roboto" panose="020B0604020202020204" charset="0"/>
                  <a:ea typeface="Roboto" panose="020B0604020202020204" charset="0"/>
                </a:rPr>
                <a:t>d’infection</a:t>
              </a:r>
              <a:endParaRPr lang="fr-FR" b="1">
                <a:latin typeface="Roboto" panose="020B0604020202020204" charset="0"/>
                <a:ea typeface="Roboto" panose="020B0604020202020204" charset="0"/>
              </a:endParaRPr>
            </a:p>
            <a:p>
              <a:pPr marL="285750" lvl="1" indent="-285750">
                <a:buFont typeface="Wingdings" panose="05000000000000000000" pitchFamily="2" charset="2"/>
                <a:buChar char="q"/>
              </a:pPr>
              <a:r>
                <a:rPr lang="fr-FR">
                  <a:latin typeface="Roboto" panose="020B0604020202020204" charset="0"/>
                  <a:ea typeface="Roboto" panose="020B0604020202020204" charset="0"/>
                </a:rPr>
                <a:t>La catégorie ICU inclut les personnes hospitalisées avant ICU</a:t>
              </a:r>
            </a:p>
          </p:txBody>
        </p:sp>
        <p:pic>
          <p:nvPicPr>
            <p:cNvPr id="16" name="Image 15">
              <a:extLst>
                <a:ext uri="{FF2B5EF4-FFF2-40B4-BE49-F238E27FC236}">
                  <a16:creationId xmlns:a16="http://schemas.microsoft.com/office/drawing/2014/main" id="{98D3615F-C327-454D-AF0F-CC9A1660BFB2}"/>
                </a:ext>
              </a:extLst>
            </p:cNvPr>
            <p:cNvPicPr>
              <a:picLocks noChangeAspect="1"/>
            </p:cNvPicPr>
            <p:nvPr/>
          </p:nvPicPr>
          <p:blipFill>
            <a:blip r:embed="rId5">
              <a:clrChange>
                <a:clrFrom>
                  <a:srgbClr val="FAFAFA"/>
                </a:clrFrom>
                <a:clrTo>
                  <a:srgbClr val="FAFAFA">
                    <a:alpha val="0"/>
                  </a:srgbClr>
                </a:clrTo>
              </a:clrChange>
            </a:blip>
            <a:stretch>
              <a:fillRect/>
            </a:stretch>
          </p:blipFill>
          <p:spPr>
            <a:xfrm>
              <a:off x="692928" y="3679525"/>
              <a:ext cx="504000" cy="479819"/>
            </a:xfrm>
            <a:prstGeom prst="rect">
              <a:avLst/>
            </a:prstGeom>
          </p:spPr>
        </p:pic>
      </p:grpSp>
    </p:spTree>
    <p:extLst>
      <p:ext uri="{BB962C8B-B14F-4D97-AF65-F5344CB8AC3E}">
        <p14:creationId xmlns:p14="http://schemas.microsoft.com/office/powerpoint/2010/main" val="37744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descr="Matthieu ORTALA">
            <a:extLst>
              <a:ext uri="{FF2B5EF4-FFF2-40B4-BE49-F238E27FC236}">
                <a16:creationId xmlns:a16="http://schemas.microsoft.com/office/drawing/2014/main" id="{92161CAE-D283-4FE7-B710-010DDF989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1" y="3050397"/>
            <a:ext cx="879709" cy="879709"/>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Pierre-Alexis Gros">
            <a:extLst>
              <a:ext uri="{FF2B5EF4-FFF2-40B4-BE49-F238E27FC236}">
                <a16:creationId xmlns:a16="http://schemas.microsoft.com/office/drawing/2014/main" id="{D7FAED75-387F-40BB-8DB6-66874FE1D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801" y="3050397"/>
            <a:ext cx="879709" cy="879709"/>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Image 25" descr="Une image contenant personne, femme, intérieur, habits&#10;&#10;Description générée automatiquement">
            <a:extLst>
              <a:ext uri="{FF2B5EF4-FFF2-40B4-BE49-F238E27FC236}">
                <a16:creationId xmlns:a16="http://schemas.microsoft.com/office/drawing/2014/main" id="{756DB240-BDDD-4C66-B46E-6FDA6E4024A6}"/>
              </a:ext>
            </a:extLst>
          </p:cNvPr>
          <p:cNvPicPr>
            <a:picLocks noChangeAspect="1"/>
          </p:cNvPicPr>
          <p:nvPr/>
        </p:nvPicPr>
        <p:blipFill rotWithShape="1">
          <a:blip r:embed="rId5">
            <a:extLst>
              <a:ext uri="{28A0092B-C50C-407E-A947-70E740481C1C}">
                <a14:useLocalDpi xmlns:a14="http://schemas.microsoft.com/office/drawing/2010/main" val="0"/>
              </a:ext>
            </a:extLst>
          </a:blip>
          <a:srcRect r="7584"/>
          <a:stretch/>
        </p:blipFill>
        <p:spPr>
          <a:xfrm>
            <a:off x="4051809" y="3050397"/>
            <a:ext cx="878907" cy="879709"/>
          </a:xfrm>
          <a:prstGeom prst="ellipse">
            <a:avLst/>
          </a:prstGeom>
          <a:effectLst>
            <a:outerShdw blurRad="50800" dist="38100" dir="2700000" algn="tl" rotWithShape="0">
              <a:prstClr val="black">
                <a:alpha val="40000"/>
              </a:prstClr>
            </a:outerShdw>
          </a:effectLst>
        </p:spPr>
      </p:pic>
      <p:pic>
        <p:nvPicPr>
          <p:cNvPr id="3" name="Image 2" descr="Une image contenant personne, homme, complet, intérieur&#10;&#10;Description générée automatiquement">
            <a:extLst>
              <a:ext uri="{FF2B5EF4-FFF2-40B4-BE49-F238E27FC236}">
                <a16:creationId xmlns:a16="http://schemas.microsoft.com/office/drawing/2014/main" id="{925866A5-45A9-44F4-B518-A7898F0C845F}"/>
              </a:ext>
            </a:extLst>
          </p:cNvPr>
          <p:cNvPicPr>
            <a:picLocks noChangeAspect="1"/>
          </p:cNvPicPr>
          <p:nvPr/>
        </p:nvPicPr>
        <p:blipFill rotWithShape="1">
          <a:blip r:embed="rId6">
            <a:extLst>
              <a:ext uri="{28A0092B-C50C-407E-A947-70E740481C1C}">
                <a14:useLocalDpi xmlns:a14="http://schemas.microsoft.com/office/drawing/2010/main" val="0"/>
              </a:ext>
            </a:extLst>
          </a:blip>
          <a:srcRect l="3983" t="24554" r="4005" b="14440"/>
          <a:stretch/>
        </p:blipFill>
        <p:spPr>
          <a:xfrm>
            <a:off x="2903623" y="1275434"/>
            <a:ext cx="878735" cy="879709"/>
          </a:xfrm>
          <a:prstGeom prst="ellipse">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48F3ADB5-4576-455D-B555-51D681915848}"/>
              </a:ext>
            </a:extLst>
          </p:cNvPr>
          <p:cNvSpPr txBox="1"/>
          <p:nvPr/>
        </p:nvSpPr>
        <p:spPr>
          <a:xfrm>
            <a:off x="304208" y="259851"/>
            <a:ext cx="4717317" cy="707886"/>
          </a:xfrm>
          <a:prstGeom prst="rect">
            <a:avLst/>
          </a:prstGeom>
          <a:noFill/>
        </p:spPr>
        <p:txBody>
          <a:bodyPr wrap="none" rtlCol="0">
            <a:spAutoFit/>
          </a:bodyPr>
          <a:lstStyle/>
          <a:p>
            <a:r>
              <a:rPr lang="fr-FR" sz="4000">
                <a:latin typeface="Tiempos Headline Black" panose="02020A03060303060403" pitchFamily="18" charset="0"/>
              </a:rPr>
              <a:t>Groupe de Travail</a:t>
            </a:r>
            <a:endParaRPr lang="en-US" sz="4000">
              <a:latin typeface="Tiempos Headline Black" panose="02020A03060303060403" pitchFamily="18" charset="0"/>
            </a:endParaRPr>
          </a:p>
        </p:txBody>
      </p:sp>
      <p:pic>
        <p:nvPicPr>
          <p:cNvPr id="6" name="Image 5" descr="Une image contenant personne, intérieur, femme, habits&#10;&#10;Description générée automatiquement">
            <a:extLst>
              <a:ext uri="{FF2B5EF4-FFF2-40B4-BE49-F238E27FC236}">
                <a16:creationId xmlns:a16="http://schemas.microsoft.com/office/drawing/2014/main" id="{896F1819-A675-469C-8EFD-8A65CB296C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671" y="1275434"/>
            <a:ext cx="927953" cy="87970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ZoneTexte 15">
            <a:extLst>
              <a:ext uri="{FF2B5EF4-FFF2-40B4-BE49-F238E27FC236}">
                <a16:creationId xmlns:a16="http://schemas.microsoft.com/office/drawing/2014/main" id="{C5A08B6B-0F13-4528-8B70-1F1ECE0A1F67}"/>
              </a:ext>
            </a:extLst>
          </p:cNvPr>
          <p:cNvSpPr txBox="1"/>
          <p:nvPr/>
        </p:nvSpPr>
        <p:spPr>
          <a:xfrm>
            <a:off x="174647" y="2298190"/>
            <a:ext cx="1800000" cy="430887"/>
          </a:xfrm>
          <a:prstGeom prst="rect">
            <a:avLst/>
          </a:prstGeom>
          <a:noFill/>
        </p:spPr>
        <p:txBody>
          <a:bodyPr wrap="square" rtlCol="0">
            <a:spAutoFit/>
          </a:bodyPr>
          <a:lstStyle/>
          <a:p>
            <a:pPr algn="ctr"/>
            <a:r>
              <a:rPr lang="fr-FR" sz="1100">
                <a:latin typeface="Metric Bold" panose="020B0803030202060203" pitchFamily="34" charset="0"/>
              </a:rPr>
              <a:t>Emilie Rannou (Ekimetrics) Lead </a:t>
            </a:r>
          </a:p>
        </p:txBody>
      </p:sp>
      <p:sp>
        <p:nvSpPr>
          <p:cNvPr id="19" name="ZoneTexte 18">
            <a:extLst>
              <a:ext uri="{FF2B5EF4-FFF2-40B4-BE49-F238E27FC236}">
                <a16:creationId xmlns:a16="http://schemas.microsoft.com/office/drawing/2014/main" id="{2BF0D62A-0D47-4AAC-84C2-C8064F6D6076}"/>
              </a:ext>
            </a:extLst>
          </p:cNvPr>
          <p:cNvSpPr txBox="1"/>
          <p:nvPr/>
        </p:nvSpPr>
        <p:spPr>
          <a:xfrm>
            <a:off x="2287599" y="2298190"/>
            <a:ext cx="2160000" cy="600164"/>
          </a:xfrm>
          <a:prstGeom prst="rect">
            <a:avLst/>
          </a:prstGeom>
          <a:noFill/>
        </p:spPr>
        <p:txBody>
          <a:bodyPr wrap="square" rtlCol="0">
            <a:spAutoFit/>
          </a:bodyPr>
          <a:lstStyle/>
          <a:p>
            <a:pPr algn="ctr"/>
            <a:r>
              <a:rPr lang="fr-FR" sz="1100">
                <a:latin typeface="Metric Bold" panose="020B0803030202060203" pitchFamily="34" charset="0"/>
              </a:rPr>
              <a:t>Théo Alves Da Costa (</a:t>
            </a:r>
            <a:r>
              <a:rPr lang="fr-FR" sz="1100" err="1">
                <a:latin typeface="Metric Bold" panose="020B0803030202060203" pitchFamily="34" charset="0"/>
              </a:rPr>
              <a:t>Ekimetrics</a:t>
            </a:r>
            <a:r>
              <a:rPr lang="fr-FR" sz="1100">
                <a:latin typeface="Metric Bold" panose="020B0803030202060203" pitchFamily="34" charset="0"/>
              </a:rPr>
              <a:t>), </a:t>
            </a:r>
          </a:p>
          <a:p>
            <a:pPr algn="ctr"/>
            <a:r>
              <a:rPr lang="fr-FR" sz="1100" b="1">
                <a:latin typeface="Metric Bold" panose="020B0803030202060203" pitchFamily="34" charset="0"/>
              </a:rPr>
              <a:t>Data </a:t>
            </a:r>
            <a:r>
              <a:rPr lang="fr-FR" sz="1100" b="1" err="1">
                <a:latin typeface="Metric Bold" panose="020B0803030202060203" pitchFamily="34" charset="0"/>
              </a:rPr>
              <a:t>Scientist</a:t>
            </a:r>
            <a:r>
              <a:rPr lang="fr-FR" sz="1100" b="1">
                <a:latin typeface="Metric Bold" panose="020B0803030202060203" pitchFamily="34" charset="0"/>
              </a:rPr>
              <a:t>,</a:t>
            </a:r>
          </a:p>
          <a:p>
            <a:pPr algn="ctr"/>
            <a:r>
              <a:rPr lang="fr-FR" sz="1100">
                <a:latin typeface="Metric Bold" panose="020B0803030202060203" pitchFamily="34" charset="0"/>
              </a:rPr>
              <a:t>Lead Model Epidémiologique</a:t>
            </a:r>
            <a:endParaRPr lang="en-US" sz="1100">
              <a:latin typeface="Metric Bold" panose="020B0803030202060203" pitchFamily="34" charset="0"/>
            </a:endParaRPr>
          </a:p>
        </p:txBody>
      </p:sp>
      <p:sp>
        <p:nvSpPr>
          <p:cNvPr id="20" name="ZoneTexte 19">
            <a:extLst>
              <a:ext uri="{FF2B5EF4-FFF2-40B4-BE49-F238E27FC236}">
                <a16:creationId xmlns:a16="http://schemas.microsoft.com/office/drawing/2014/main" id="{572EF72B-87A9-4D20-B318-D8C0238776BF}"/>
              </a:ext>
            </a:extLst>
          </p:cNvPr>
          <p:cNvSpPr txBox="1"/>
          <p:nvPr/>
        </p:nvSpPr>
        <p:spPr>
          <a:xfrm>
            <a:off x="245480" y="4020241"/>
            <a:ext cx="1658336" cy="600164"/>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Léo Grosjean (Ekimetrics) </a:t>
            </a:r>
          </a:p>
          <a:p>
            <a:r>
              <a:rPr lang="fr-FR"/>
              <a:t>Data </a:t>
            </a:r>
            <a:r>
              <a:rPr lang="fr-FR" err="1"/>
              <a:t>Scientist</a:t>
            </a:r>
            <a:r>
              <a:rPr lang="fr-FR"/>
              <a:t>, Model Epidémiologique</a:t>
            </a:r>
            <a:endParaRPr lang="en-US"/>
          </a:p>
        </p:txBody>
      </p:sp>
      <p:sp>
        <p:nvSpPr>
          <p:cNvPr id="22" name="ZoneTexte 21">
            <a:extLst>
              <a:ext uri="{FF2B5EF4-FFF2-40B4-BE49-F238E27FC236}">
                <a16:creationId xmlns:a16="http://schemas.microsoft.com/office/drawing/2014/main" id="{F76B7A39-C49C-4D58-91EB-94FE244D70AC}"/>
              </a:ext>
            </a:extLst>
          </p:cNvPr>
          <p:cNvSpPr txBox="1"/>
          <p:nvPr/>
        </p:nvSpPr>
        <p:spPr>
          <a:xfrm>
            <a:off x="1720783" y="4020241"/>
            <a:ext cx="2149382" cy="769441"/>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Nicolas Chesneau (Ekimetrics) </a:t>
            </a:r>
          </a:p>
          <a:p>
            <a:r>
              <a:rPr lang="fr-FR"/>
              <a:t>Data </a:t>
            </a:r>
            <a:r>
              <a:rPr lang="fr-FR" err="1"/>
              <a:t>Scientist</a:t>
            </a:r>
            <a:r>
              <a:rPr lang="fr-FR"/>
              <a:t>, Model </a:t>
            </a:r>
            <a:r>
              <a:rPr lang="fr-FR" err="1"/>
              <a:t>Epidemiologique</a:t>
            </a:r>
            <a:r>
              <a:rPr lang="fr-FR"/>
              <a:t> </a:t>
            </a:r>
          </a:p>
          <a:p>
            <a:endParaRPr lang="fr-FR"/>
          </a:p>
        </p:txBody>
      </p:sp>
      <p:pic>
        <p:nvPicPr>
          <p:cNvPr id="14" name="Image 13">
            <a:extLst>
              <a:ext uri="{FF2B5EF4-FFF2-40B4-BE49-F238E27FC236}">
                <a16:creationId xmlns:a16="http://schemas.microsoft.com/office/drawing/2014/main" id="{C16BE795-F678-4AEA-BED2-4E0A1320D0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0156" y="3050397"/>
            <a:ext cx="879709" cy="879709"/>
          </a:xfrm>
          <a:prstGeom prst="ellipse">
            <a:avLst/>
          </a:prstGeom>
          <a:effectLst>
            <a:outerShdw blurRad="50800" dist="38100" dir="2700000" algn="tl" rotWithShape="0">
              <a:prstClr val="black">
                <a:alpha val="40000"/>
              </a:prstClr>
            </a:outerShdw>
          </a:effectLst>
        </p:spPr>
      </p:pic>
      <p:sp>
        <p:nvSpPr>
          <p:cNvPr id="15" name="ZoneTexte 14">
            <a:extLst>
              <a:ext uri="{FF2B5EF4-FFF2-40B4-BE49-F238E27FC236}">
                <a16:creationId xmlns:a16="http://schemas.microsoft.com/office/drawing/2014/main" id="{C00EEDA9-0C60-4B5B-B224-6F2A7E0730D4}"/>
              </a:ext>
            </a:extLst>
          </p:cNvPr>
          <p:cNvSpPr txBox="1"/>
          <p:nvPr/>
        </p:nvSpPr>
        <p:spPr>
          <a:xfrm>
            <a:off x="4783401" y="2298190"/>
            <a:ext cx="1755329" cy="600164"/>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Pierre Carles (</a:t>
            </a:r>
            <a:r>
              <a:rPr lang="fr-FR" err="1"/>
              <a:t>Ekimetrics</a:t>
            </a:r>
            <a:r>
              <a:rPr lang="fr-FR"/>
              <a:t>)</a:t>
            </a:r>
          </a:p>
          <a:p>
            <a:r>
              <a:rPr lang="fr-FR"/>
              <a:t>Data </a:t>
            </a:r>
            <a:r>
              <a:rPr lang="fr-FR" err="1"/>
              <a:t>Scientist</a:t>
            </a:r>
            <a:r>
              <a:rPr lang="fr-FR"/>
              <a:t>, </a:t>
            </a:r>
          </a:p>
          <a:p>
            <a:r>
              <a:rPr lang="fr-FR"/>
              <a:t>Lead Model Economique</a:t>
            </a:r>
            <a:endParaRPr lang="en-US"/>
          </a:p>
        </p:txBody>
      </p:sp>
      <p:pic>
        <p:nvPicPr>
          <p:cNvPr id="17" name="Image 16" descr="Une image contenant personne, homme, debout, intérieur&#10;&#10;Description générée automatiquement">
            <a:extLst>
              <a:ext uri="{FF2B5EF4-FFF2-40B4-BE49-F238E27FC236}">
                <a16:creationId xmlns:a16="http://schemas.microsoft.com/office/drawing/2014/main" id="{4628D38C-571C-46B8-B308-69FFE2E59964}"/>
              </a:ext>
            </a:extLst>
          </p:cNvPr>
          <p:cNvPicPr>
            <a:picLocks noChangeAspect="1"/>
          </p:cNvPicPr>
          <p:nvPr/>
        </p:nvPicPr>
        <p:blipFill rotWithShape="1">
          <a:blip r:embed="rId9">
            <a:extLst>
              <a:ext uri="{28A0092B-C50C-407E-A947-70E740481C1C}">
                <a14:useLocalDpi xmlns:a14="http://schemas.microsoft.com/office/drawing/2010/main" val="0"/>
              </a:ext>
            </a:extLst>
          </a:blip>
          <a:srcRect l="20963" t="11260" r="20073" b="28877"/>
          <a:stretch/>
        </p:blipFill>
        <p:spPr>
          <a:xfrm>
            <a:off x="5196574" y="1275434"/>
            <a:ext cx="879709" cy="879709"/>
          </a:xfrm>
          <a:prstGeom prst="ellipse">
            <a:avLst/>
          </a:prstGeom>
          <a:effectLst>
            <a:outerShdw blurRad="50800" dist="38100" dir="2700000" algn="tl" rotWithShape="0">
              <a:prstClr val="black">
                <a:alpha val="40000"/>
              </a:prstClr>
            </a:outerShdw>
          </a:effectLst>
        </p:spPr>
      </p:pic>
      <p:sp>
        <p:nvSpPr>
          <p:cNvPr id="25" name="ZoneTexte 24">
            <a:extLst>
              <a:ext uri="{FF2B5EF4-FFF2-40B4-BE49-F238E27FC236}">
                <a16:creationId xmlns:a16="http://schemas.microsoft.com/office/drawing/2014/main" id="{C1354283-FE60-46C5-AABA-4B9FF2CE8A59}"/>
              </a:ext>
            </a:extLst>
          </p:cNvPr>
          <p:cNvSpPr txBox="1"/>
          <p:nvPr/>
        </p:nvSpPr>
        <p:spPr>
          <a:xfrm>
            <a:off x="3525785" y="4020241"/>
            <a:ext cx="1980000" cy="600164"/>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Marianne </a:t>
            </a:r>
            <a:r>
              <a:rPr lang="fr-FR" err="1"/>
              <a:t>Chehade</a:t>
            </a:r>
            <a:r>
              <a:rPr lang="fr-FR"/>
              <a:t> </a:t>
            </a:r>
          </a:p>
          <a:p>
            <a:r>
              <a:rPr lang="fr-FR"/>
              <a:t>(Ekimetrics), </a:t>
            </a:r>
          </a:p>
          <a:p>
            <a:r>
              <a:rPr lang="fr-FR"/>
              <a:t>Model Economique</a:t>
            </a:r>
            <a:endParaRPr lang="en-US"/>
          </a:p>
        </p:txBody>
      </p:sp>
      <p:sp>
        <p:nvSpPr>
          <p:cNvPr id="28" name="ZoneTexte 27">
            <a:extLst>
              <a:ext uri="{FF2B5EF4-FFF2-40B4-BE49-F238E27FC236}">
                <a16:creationId xmlns:a16="http://schemas.microsoft.com/office/drawing/2014/main" id="{A3D5FC36-A3A1-4AA2-9043-BBD2332F9AFF}"/>
              </a:ext>
            </a:extLst>
          </p:cNvPr>
          <p:cNvSpPr txBox="1"/>
          <p:nvPr/>
        </p:nvSpPr>
        <p:spPr>
          <a:xfrm>
            <a:off x="7028573" y="2298190"/>
            <a:ext cx="1852946" cy="600164"/>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Alexis Rouge </a:t>
            </a:r>
            <a:r>
              <a:rPr lang="fr-FR" err="1"/>
              <a:t>Carrassat</a:t>
            </a:r>
            <a:r>
              <a:rPr lang="fr-FR"/>
              <a:t> (</a:t>
            </a:r>
            <a:r>
              <a:rPr lang="fr-FR" err="1"/>
              <a:t>Ekimetrics</a:t>
            </a:r>
            <a:r>
              <a:rPr lang="fr-FR"/>
              <a:t>), Data </a:t>
            </a:r>
            <a:r>
              <a:rPr lang="fr-FR" err="1"/>
              <a:t>Scientist</a:t>
            </a:r>
            <a:r>
              <a:rPr lang="fr-FR"/>
              <a:t>, </a:t>
            </a:r>
          </a:p>
          <a:p>
            <a:r>
              <a:rPr lang="fr-FR"/>
              <a:t>Lead Collecte de données</a:t>
            </a:r>
            <a:endParaRPr lang="en-US"/>
          </a:p>
        </p:txBody>
      </p:sp>
      <p:pic>
        <p:nvPicPr>
          <p:cNvPr id="29" name="Image 28" descr="Une image contenant personne, homme, complet, cravate&#10;&#10;Description générée automatiquement">
            <a:extLst>
              <a:ext uri="{FF2B5EF4-FFF2-40B4-BE49-F238E27FC236}">
                <a16:creationId xmlns:a16="http://schemas.microsoft.com/office/drawing/2014/main" id="{87324266-99D5-4461-9B6F-33F8D71422B2}"/>
              </a:ext>
            </a:extLst>
          </p:cNvPr>
          <p:cNvPicPr>
            <a:picLocks noChangeAspect="1"/>
          </p:cNvPicPr>
          <p:nvPr/>
        </p:nvPicPr>
        <p:blipFill rotWithShape="1">
          <a:blip r:embed="rId10">
            <a:extLst>
              <a:ext uri="{28A0092B-C50C-407E-A947-70E740481C1C}">
                <a14:useLocalDpi xmlns:a14="http://schemas.microsoft.com/office/drawing/2010/main" val="0"/>
              </a:ext>
            </a:extLst>
          </a:blip>
          <a:srcRect t="4856" r="3769" b="5208"/>
          <a:stretch/>
        </p:blipFill>
        <p:spPr>
          <a:xfrm>
            <a:off x="7490554" y="1275434"/>
            <a:ext cx="879709" cy="879709"/>
          </a:xfrm>
          <a:prstGeom prst="ellipse">
            <a:avLst/>
          </a:prstGeom>
          <a:effectLst>
            <a:outerShdw blurRad="50800" dist="38100" dir="2700000" algn="tl" rotWithShape="0">
              <a:prstClr val="black">
                <a:alpha val="40000"/>
              </a:prstClr>
            </a:outerShdw>
          </a:effectLst>
        </p:spPr>
      </p:pic>
      <p:pic>
        <p:nvPicPr>
          <p:cNvPr id="11" name="Image 10" descr="Une image contenant personne, homme, souriant, intérieur&#10;&#10;Description générée automatiquement">
            <a:extLst>
              <a:ext uri="{FF2B5EF4-FFF2-40B4-BE49-F238E27FC236}">
                <a16:creationId xmlns:a16="http://schemas.microsoft.com/office/drawing/2014/main" id="{89C9E35E-E12E-41BE-A3AB-7633994008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31075" y="3050397"/>
            <a:ext cx="879709" cy="879709"/>
          </a:xfrm>
          <a:prstGeom prst="ellipse">
            <a:avLst/>
          </a:prstGeom>
          <a:effectLst>
            <a:outerShdw blurRad="50800" dist="38100" dir="2700000" algn="tl" rotWithShape="0">
              <a:prstClr val="black">
                <a:alpha val="40000"/>
              </a:prstClr>
            </a:outerShdw>
          </a:effectLst>
        </p:spPr>
      </p:pic>
      <p:sp>
        <p:nvSpPr>
          <p:cNvPr id="32" name="ZoneTexte 31">
            <a:extLst>
              <a:ext uri="{FF2B5EF4-FFF2-40B4-BE49-F238E27FC236}">
                <a16:creationId xmlns:a16="http://schemas.microsoft.com/office/drawing/2014/main" id="{3473ED44-8687-4D00-B46F-4EA971D5E983}"/>
              </a:ext>
            </a:extLst>
          </p:cNvPr>
          <p:cNvSpPr txBox="1"/>
          <p:nvPr/>
        </p:nvSpPr>
        <p:spPr>
          <a:xfrm>
            <a:off x="5389689" y="4020241"/>
            <a:ext cx="1691968" cy="600164"/>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Pierre-Alexis Gros (</a:t>
            </a:r>
            <a:r>
              <a:rPr lang="fr-FR" err="1"/>
              <a:t>CosmoTech</a:t>
            </a:r>
            <a:r>
              <a:rPr lang="fr-FR"/>
              <a:t>), Directeur Scientifique</a:t>
            </a:r>
            <a:endParaRPr lang="en-US"/>
          </a:p>
        </p:txBody>
      </p:sp>
      <p:sp>
        <p:nvSpPr>
          <p:cNvPr id="34" name="ZoneTexte 33">
            <a:extLst>
              <a:ext uri="{FF2B5EF4-FFF2-40B4-BE49-F238E27FC236}">
                <a16:creationId xmlns:a16="http://schemas.microsoft.com/office/drawing/2014/main" id="{04D23F89-99A6-4C33-A0AE-EB3F392E7F9B}"/>
              </a:ext>
            </a:extLst>
          </p:cNvPr>
          <p:cNvSpPr txBox="1"/>
          <p:nvPr/>
        </p:nvSpPr>
        <p:spPr>
          <a:xfrm>
            <a:off x="7109576" y="4020241"/>
            <a:ext cx="1691968" cy="430887"/>
          </a:xfrm>
          <a:prstGeom prst="rect">
            <a:avLst/>
          </a:prstGeom>
          <a:noFill/>
        </p:spPr>
        <p:txBody>
          <a:bodyPr wrap="square" rtlCol="0">
            <a:spAutoFit/>
          </a:bodyPr>
          <a:lstStyle>
            <a:defPPr>
              <a:defRPr lang="fr-FR"/>
            </a:defPPr>
            <a:lvl1pPr algn="ctr">
              <a:defRPr sz="1100">
                <a:latin typeface="Metric Bold" panose="020B0803030202060203" pitchFamily="34" charset="0"/>
              </a:defRPr>
            </a:lvl1pPr>
          </a:lstStyle>
          <a:p>
            <a:r>
              <a:rPr lang="fr-FR"/>
              <a:t>Mathieu </a:t>
            </a:r>
            <a:r>
              <a:rPr lang="fr-FR" err="1"/>
              <a:t>Ortala</a:t>
            </a:r>
            <a:r>
              <a:rPr lang="fr-FR"/>
              <a:t> (</a:t>
            </a:r>
            <a:r>
              <a:rPr lang="fr-FR" err="1"/>
              <a:t>Kaduceo</a:t>
            </a:r>
            <a:r>
              <a:rPr lang="fr-FR"/>
              <a:t>), Expert Data Santé</a:t>
            </a:r>
            <a:endParaRPr lang="en-US"/>
          </a:p>
        </p:txBody>
      </p:sp>
      <p:pic>
        <p:nvPicPr>
          <p:cNvPr id="35" name="Image 34" descr="Une image contenant objet&#10;&#10;Description générée automatiquement">
            <a:extLst>
              <a:ext uri="{FF2B5EF4-FFF2-40B4-BE49-F238E27FC236}">
                <a16:creationId xmlns:a16="http://schemas.microsoft.com/office/drawing/2014/main" id="{885D34AC-9618-4365-B167-A97A6BC47F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9797" y="501211"/>
            <a:ext cx="387614" cy="516113"/>
          </a:xfrm>
          <a:prstGeom prst="rect">
            <a:avLst/>
          </a:prstGeom>
        </p:spPr>
      </p:pic>
      <p:pic>
        <p:nvPicPr>
          <p:cNvPr id="36" name="Image 35">
            <a:extLst>
              <a:ext uri="{FF2B5EF4-FFF2-40B4-BE49-F238E27FC236}">
                <a16:creationId xmlns:a16="http://schemas.microsoft.com/office/drawing/2014/main" id="{522E3431-0F82-492E-A4F3-0F2FBF33CE22}"/>
              </a:ext>
            </a:extLst>
          </p:cNvPr>
          <p:cNvPicPr>
            <a:picLocks noChangeAspect="1"/>
          </p:cNvPicPr>
          <p:nvPr/>
        </p:nvPicPr>
        <p:blipFill rotWithShape="1">
          <a:blip r:embed="rId13">
            <a:extLst>
              <a:ext uri="{28A0092B-C50C-407E-A947-70E740481C1C}">
                <a14:useLocalDpi xmlns:a14="http://schemas.microsoft.com/office/drawing/2010/main" val="0"/>
              </a:ext>
            </a:extLst>
          </a:blip>
          <a:srcRect t="25193" b="27611"/>
          <a:stretch/>
        </p:blipFill>
        <p:spPr>
          <a:xfrm>
            <a:off x="7956376" y="550799"/>
            <a:ext cx="883416" cy="416938"/>
          </a:xfrm>
          <a:prstGeom prst="rect">
            <a:avLst/>
          </a:prstGeom>
        </p:spPr>
      </p:pic>
      <p:pic>
        <p:nvPicPr>
          <p:cNvPr id="10" name="Image 9" descr="Une image contenant dessin&#10;&#10;Description générée automatiquement">
            <a:extLst>
              <a:ext uri="{FF2B5EF4-FFF2-40B4-BE49-F238E27FC236}">
                <a16:creationId xmlns:a16="http://schemas.microsoft.com/office/drawing/2014/main" id="{DBAAC010-5243-4C6B-B13B-404816C6EA4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7756" y="630680"/>
            <a:ext cx="1693075" cy="257176"/>
          </a:xfrm>
          <a:prstGeom prst="rect">
            <a:avLst/>
          </a:prstGeom>
        </p:spPr>
      </p:pic>
      <p:sp>
        <p:nvSpPr>
          <p:cNvPr id="2" name="Rectangle 1">
            <a:extLst>
              <a:ext uri="{FF2B5EF4-FFF2-40B4-BE49-F238E27FC236}">
                <a16:creationId xmlns:a16="http://schemas.microsoft.com/office/drawing/2014/main" id="{8CCCCC1E-E236-4DA0-8667-15F10A1F5F72}"/>
              </a:ext>
            </a:extLst>
          </p:cNvPr>
          <p:cNvSpPr/>
          <p:nvPr/>
        </p:nvSpPr>
        <p:spPr>
          <a:xfrm>
            <a:off x="5165247" y="2413253"/>
            <a:ext cx="4229100" cy="2078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TAD - A </a:t>
            </a:r>
            <a:r>
              <a:rPr lang="en-US" err="1"/>
              <a:t>Fusionner</a:t>
            </a:r>
            <a:r>
              <a:rPr lang="en-US"/>
              <a:t> avec la slide </a:t>
            </a:r>
            <a:r>
              <a:rPr lang="en-US" err="1"/>
              <a:t>d’après</a:t>
            </a:r>
            <a:endParaRPr lang="en-US"/>
          </a:p>
        </p:txBody>
      </p:sp>
    </p:spTree>
    <p:extLst>
      <p:ext uri="{BB962C8B-B14F-4D97-AF65-F5344CB8AC3E}">
        <p14:creationId xmlns:p14="http://schemas.microsoft.com/office/powerpoint/2010/main" val="286894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699EC3-2BAF-4596-A6AA-BCA4E002D3BD}"/>
              </a:ext>
            </a:extLst>
          </p:cNvPr>
          <p:cNvSpPr/>
          <p:nvPr/>
        </p:nvSpPr>
        <p:spPr>
          <a:xfrm>
            <a:off x="2990973" y="0"/>
            <a:ext cx="6153028" cy="51434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re 2">
            <a:extLst>
              <a:ext uri="{FF2B5EF4-FFF2-40B4-BE49-F238E27FC236}">
                <a16:creationId xmlns:a16="http://schemas.microsoft.com/office/drawing/2014/main" id="{32C277C8-E9A9-409C-AC30-ADF4039D0144}"/>
              </a:ext>
            </a:extLst>
          </p:cNvPr>
          <p:cNvSpPr>
            <a:spLocks noGrp="1"/>
          </p:cNvSpPr>
          <p:nvPr>
            <p:ph type="title"/>
          </p:nvPr>
        </p:nvSpPr>
        <p:spPr/>
        <p:txBody>
          <a:bodyPr/>
          <a:lstStyle/>
          <a:p>
            <a:r>
              <a:rPr lang="fr-FR"/>
              <a:t>Conseil Scientifique</a:t>
            </a:r>
            <a:endParaRPr lang="en-US"/>
          </a:p>
        </p:txBody>
      </p:sp>
      <p:sp>
        <p:nvSpPr>
          <p:cNvPr id="4" name="Espace réservé du numéro de diapositive 3">
            <a:extLst>
              <a:ext uri="{FF2B5EF4-FFF2-40B4-BE49-F238E27FC236}">
                <a16:creationId xmlns:a16="http://schemas.microsoft.com/office/drawing/2014/main" id="{08D133F1-4E83-4488-AADB-CA6BFF18A32F}"/>
              </a:ext>
            </a:extLst>
          </p:cNvPr>
          <p:cNvSpPr>
            <a:spLocks noGrp="1"/>
          </p:cNvSpPr>
          <p:nvPr>
            <p:ph type="sldNum" sz="quarter" idx="4"/>
          </p:nvPr>
        </p:nvSpPr>
        <p:spPr/>
        <p:txBody>
          <a:bodyPr/>
          <a:lstStyle/>
          <a:p>
            <a:fld id="{CC832868-5502-4FD1-96B4-5F2FB0A47EE0}" type="slidenum">
              <a:rPr lang="fr-FR" altLang="fr-FR" smtClean="0"/>
              <a:pPr/>
              <a:t>28</a:t>
            </a:fld>
            <a:endParaRPr lang="fr-FR" altLang="fr-FR"/>
          </a:p>
        </p:txBody>
      </p:sp>
      <p:grpSp>
        <p:nvGrpSpPr>
          <p:cNvPr id="9" name="Group 4">
            <a:extLst>
              <a:ext uri="{FF2B5EF4-FFF2-40B4-BE49-F238E27FC236}">
                <a16:creationId xmlns:a16="http://schemas.microsoft.com/office/drawing/2014/main" id="{6EAC93CA-0FCA-4603-BF2D-43B9E1F29B13}"/>
              </a:ext>
            </a:extLst>
          </p:cNvPr>
          <p:cNvGrpSpPr>
            <a:grpSpLocks noChangeAspect="1"/>
          </p:cNvGrpSpPr>
          <p:nvPr/>
        </p:nvGrpSpPr>
        <p:grpSpPr bwMode="auto">
          <a:xfrm>
            <a:off x="8104716" y="4873688"/>
            <a:ext cx="792002" cy="110781"/>
            <a:chOff x="0" y="1217"/>
            <a:chExt cx="5755" cy="805"/>
          </a:xfrm>
          <a:solidFill>
            <a:schemeClr val="bg1"/>
          </a:solidFill>
        </p:grpSpPr>
        <p:sp>
          <p:nvSpPr>
            <p:cNvPr id="10" name="Freeform 5">
              <a:extLst>
                <a:ext uri="{FF2B5EF4-FFF2-40B4-BE49-F238E27FC236}">
                  <a16:creationId xmlns:a16="http://schemas.microsoft.com/office/drawing/2014/main" id="{3981B477-E3B7-4D59-8672-756505A0E89A}"/>
                </a:ext>
              </a:extLst>
            </p:cNvPr>
            <p:cNvSpPr>
              <a:spLocks/>
            </p:cNvSpPr>
            <p:nvPr userDrawn="1"/>
          </p:nvSpPr>
          <p:spPr bwMode="auto">
            <a:xfrm>
              <a:off x="663" y="1217"/>
              <a:ext cx="663" cy="799"/>
            </a:xfrm>
            <a:custGeom>
              <a:avLst/>
              <a:gdLst>
                <a:gd name="T0" fmla="*/ 76 w 1816"/>
                <a:gd name="T1" fmla="*/ 118 h 2200"/>
                <a:gd name="T2" fmla="*/ 1 w 1816"/>
                <a:gd name="T3" fmla="*/ 146 h 2200"/>
                <a:gd name="T4" fmla="*/ 0 w 1816"/>
                <a:gd name="T5" fmla="*/ 205 h 2200"/>
                <a:gd name="T6" fmla="*/ 21 w 1816"/>
                <a:gd name="T7" fmla="*/ 250 h 2200"/>
                <a:gd name="T8" fmla="*/ 75 w 1816"/>
                <a:gd name="T9" fmla="*/ 280 h 2200"/>
                <a:gd name="T10" fmla="*/ 146 w 1816"/>
                <a:gd name="T11" fmla="*/ 1168 h 2200"/>
                <a:gd name="T12" fmla="*/ 142 w 1816"/>
                <a:gd name="T13" fmla="*/ 1785 h 2200"/>
                <a:gd name="T14" fmla="*/ 128 w 1816"/>
                <a:gd name="T15" fmla="*/ 1989 h 2200"/>
                <a:gd name="T16" fmla="*/ 93 w 1816"/>
                <a:gd name="T17" fmla="*/ 2048 h 2200"/>
                <a:gd name="T18" fmla="*/ 46 w 1816"/>
                <a:gd name="T19" fmla="*/ 2058 h 2200"/>
                <a:gd name="T20" fmla="*/ 13 w 1816"/>
                <a:gd name="T21" fmla="*/ 2070 h 2200"/>
                <a:gd name="T22" fmla="*/ 0 w 1816"/>
                <a:gd name="T23" fmla="*/ 2113 h 2200"/>
                <a:gd name="T24" fmla="*/ 0 w 1816"/>
                <a:gd name="T25" fmla="*/ 2200 h 2200"/>
                <a:gd name="T26" fmla="*/ 883 w 1816"/>
                <a:gd name="T27" fmla="*/ 2200 h 2200"/>
                <a:gd name="T28" fmla="*/ 883 w 1816"/>
                <a:gd name="T29" fmla="*/ 2112 h 2200"/>
                <a:gd name="T30" fmla="*/ 869 w 1816"/>
                <a:gd name="T31" fmla="*/ 2068 h 2200"/>
                <a:gd name="T32" fmla="*/ 831 w 1816"/>
                <a:gd name="T33" fmla="*/ 2055 h 2200"/>
                <a:gd name="T34" fmla="*/ 788 w 1816"/>
                <a:gd name="T35" fmla="*/ 2042 h 2200"/>
                <a:gd name="T36" fmla="*/ 754 w 1816"/>
                <a:gd name="T37" fmla="*/ 2001 h 2200"/>
                <a:gd name="T38" fmla="*/ 738 w 1816"/>
                <a:gd name="T39" fmla="*/ 1911 h 2200"/>
                <a:gd name="T40" fmla="*/ 736 w 1816"/>
                <a:gd name="T41" fmla="*/ 1690 h 2200"/>
                <a:gd name="T42" fmla="*/ 975 w 1816"/>
                <a:gd name="T43" fmla="*/ 1805 h 2200"/>
                <a:gd name="T44" fmla="*/ 1511 w 1816"/>
                <a:gd name="T45" fmla="*/ 2200 h 2200"/>
                <a:gd name="T46" fmla="*/ 1816 w 1816"/>
                <a:gd name="T47" fmla="*/ 2155 h 2200"/>
                <a:gd name="T48" fmla="*/ 1776 w 1816"/>
                <a:gd name="T49" fmla="*/ 2065 h 2200"/>
                <a:gd name="T50" fmla="*/ 1533 w 1816"/>
                <a:gd name="T51" fmla="*/ 1657 h 2200"/>
                <a:gd name="T52" fmla="*/ 1266 w 1816"/>
                <a:gd name="T53" fmla="*/ 1220 h 2200"/>
                <a:gd name="T54" fmla="*/ 1259 w 1816"/>
                <a:gd name="T55" fmla="*/ 1172 h 2200"/>
                <a:gd name="T56" fmla="*/ 1421 w 1816"/>
                <a:gd name="T57" fmla="*/ 1003 h 2200"/>
                <a:gd name="T58" fmla="*/ 1548 w 1816"/>
                <a:gd name="T59" fmla="*/ 885 h 2200"/>
                <a:gd name="T60" fmla="*/ 1646 w 1816"/>
                <a:gd name="T61" fmla="*/ 827 h 2200"/>
                <a:gd name="T62" fmla="*/ 1693 w 1816"/>
                <a:gd name="T63" fmla="*/ 817 h 2200"/>
                <a:gd name="T64" fmla="*/ 1739 w 1816"/>
                <a:gd name="T65" fmla="*/ 791 h 2200"/>
                <a:gd name="T66" fmla="*/ 1746 w 1816"/>
                <a:gd name="T67" fmla="*/ 737 h 2200"/>
                <a:gd name="T68" fmla="*/ 1425 w 1816"/>
                <a:gd name="T69" fmla="*/ 667 h 2200"/>
                <a:gd name="T70" fmla="*/ 1103 w 1816"/>
                <a:gd name="T71" fmla="*/ 737 h 2200"/>
                <a:gd name="T72" fmla="*/ 1111 w 1816"/>
                <a:gd name="T73" fmla="*/ 789 h 2200"/>
                <a:gd name="T74" fmla="*/ 1146 w 1816"/>
                <a:gd name="T75" fmla="*/ 815 h 2200"/>
                <a:gd name="T76" fmla="*/ 1189 w 1816"/>
                <a:gd name="T77" fmla="*/ 824 h 2200"/>
                <a:gd name="T78" fmla="*/ 1243 w 1816"/>
                <a:gd name="T79" fmla="*/ 854 h 2200"/>
                <a:gd name="T80" fmla="*/ 1247 w 1816"/>
                <a:gd name="T81" fmla="*/ 888 h 2200"/>
                <a:gd name="T82" fmla="*/ 1187 w 1816"/>
                <a:gd name="T83" fmla="*/ 977 h 2200"/>
                <a:gd name="T84" fmla="*/ 983 w 1816"/>
                <a:gd name="T85" fmla="*/ 1173 h 2200"/>
                <a:gd name="T86" fmla="*/ 733 w 1816"/>
                <a:gd name="T87" fmla="*/ 700 h 2200"/>
                <a:gd name="T88" fmla="*/ 680 w 1816"/>
                <a:gd name="T89" fmla="*/ 2 h 2200"/>
                <a:gd name="T90" fmla="*/ 443 w 1816"/>
                <a:gd name="T91" fmla="*/ 42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6" h="2200">
                  <a:moveTo>
                    <a:pt x="316" y="68"/>
                  </a:moveTo>
                  <a:lnTo>
                    <a:pt x="76" y="118"/>
                  </a:lnTo>
                  <a:lnTo>
                    <a:pt x="5" y="133"/>
                  </a:lnTo>
                  <a:lnTo>
                    <a:pt x="1" y="146"/>
                  </a:lnTo>
                  <a:lnTo>
                    <a:pt x="0" y="188"/>
                  </a:lnTo>
                  <a:lnTo>
                    <a:pt x="0" y="205"/>
                  </a:lnTo>
                  <a:lnTo>
                    <a:pt x="5" y="230"/>
                  </a:lnTo>
                  <a:lnTo>
                    <a:pt x="21" y="250"/>
                  </a:lnTo>
                  <a:lnTo>
                    <a:pt x="51" y="269"/>
                  </a:lnTo>
                  <a:lnTo>
                    <a:pt x="75" y="280"/>
                  </a:lnTo>
                  <a:lnTo>
                    <a:pt x="150" y="317"/>
                  </a:lnTo>
                  <a:lnTo>
                    <a:pt x="146" y="1168"/>
                  </a:lnTo>
                  <a:lnTo>
                    <a:pt x="145" y="1486"/>
                  </a:lnTo>
                  <a:lnTo>
                    <a:pt x="142" y="1785"/>
                  </a:lnTo>
                  <a:lnTo>
                    <a:pt x="137" y="1912"/>
                  </a:lnTo>
                  <a:lnTo>
                    <a:pt x="128" y="1989"/>
                  </a:lnTo>
                  <a:lnTo>
                    <a:pt x="114" y="2031"/>
                  </a:lnTo>
                  <a:lnTo>
                    <a:pt x="93" y="2048"/>
                  </a:lnTo>
                  <a:lnTo>
                    <a:pt x="65" y="2055"/>
                  </a:lnTo>
                  <a:lnTo>
                    <a:pt x="46" y="2058"/>
                  </a:lnTo>
                  <a:lnTo>
                    <a:pt x="32" y="2061"/>
                  </a:lnTo>
                  <a:lnTo>
                    <a:pt x="13" y="2070"/>
                  </a:lnTo>
                  <a:lnTo>
                    <a:pt x="3" y="2086"/>
                  </a:lnTo>
                  <a:lnTo>
                    <a:pt x="0" y="2113"/>
                  </a:lnTo>
                  <a:lnTo>
                    <a:pt x="0" y="2133"/>
                  </a:lnTo>
                  <a:lnTo>
                    <a:pt x="0" y="2200"/>
                  </a:lnTo>
                  <a:lnTo>
                    <a:pt x="441" y="2200"/>
                  </a:lnTo>
                  <a:lnTo>
                    <a:pt x="883" y="2200"/>
                  </a:lnTo>
                  <a:lnTo>
                    <a:pt x="883" y="2133"/>
                  </a:lnTo>
                  <a:lnTo>
                    <a:pt x="883" y="2112"/>
                  </a:lnTo>
                  <a:lnTo>
                    <a:pt x="879" y="2084"/>
                  </a:lnTo>
                  <a:lnTo>
                    <a:pt x="869" y="2068"/>
                  </a:lnTo>
                  <a:lnTo>
                    <a:pt x="848" y="2059"/>
                  </a:lnTo>
                  <a:lnTo>
                    <a:pt x="831" y="2055"/>
                  </a:lnTo>
                  <a:lnTo>
                    <a:pt x="815" y="2051"/>
                  </a:lnTo>
                  <a:lnTo>
                    <a:pt x="788" y="2042"/>
                  </a:lnTo>
                  <a:lnTo>
                    <a:pt x="768" y="2026"/>
                  </a:lnTo>
                  <a:lnTo>
                    <a:pt x="754" y="2001"/>
                  </a:lnTo>
                  <a:lnTo>
                    <a:pt x="744" y="1963"/>
                  </a:lnTo>
                  <a:lnTo>
                    <a:pt x="738" y="1911"/>
                  </a:lnTo>
                  <a:lnTo>
                    <a:pt x="735" y="1799"/>
                  </a:lnTo>
                  <a:lnTo>
                    <a:pt x="736" y="1690"/>
                  </a:lnTo>
                  <a:lnTo>
                    <a:pt x="741" y="1410"/>
                  </a:lnTo>
                  <a:lnTo>
                    <a:pt x="975" y="1805"/>
                  </a:lnTo>
                  <a:lnTo>
                    <a:pt x="1206" y="2200"/>
                  </a:lnTo>
                  <a:lnTo>
                    <a:pt x="1511" y="2200"/>
                  </a:lnTo>
                  <a:lnTo>
                    <a:pt x="1816" y="2200"/>
                  </a:lnTo>
                  <a:lnTo>
                    <a:pt x="1816" y="2155"/>
                  </a:lnTo>
                  <a:lnTo>
                    <a:pt x="1813" y="2140"/>
                  </a:lnTo>
                  <a:lnTo>
                    <a:pt x="1776" y="2065"/>
                  </a:lnTo>
                  <a:lnTo>
                    <a:pt x="1660" y="1863"/>
                  </a:lnTo>
                  <a:lnTo>
                    <a:pt x="1533" y="1657"/>
                  </a:lnTo>
                  <a:lnTo>
                    <a:pt x="1420" y="1474"/>
                  </a:lnTo>
                  <a:lnTo>
                    <a:pt x="1266" y="1220"/>
                  </a:lnTo>
                  <a:lnTo>
                    <a:pt x="1250" y="1188"/>
                  </a:lnTo>
                  <a:lnTo>
                    <a:pt x="1259" y="1172"/>
                  </a:lnTo>
                  <a:lnTo>
                    <a:pt x="1353" y="1072"/>
                  </a:lnTo>
                  <a:lnTo>
                    <a:pt x="1421" y="1003"/>
                  </a:lnTo>
                  <a:lnTo>
                    <a:pt x="1473" y="954"/>
                  </a:lnTo>
                  <a:lnTo>
                    <a:pt x="1548" y="885"/>
                  </a:lnTo>
                  <a:lnTo>
                    <a:pt x="1602" y="846"/>
                  </a:lnTo>
                  <a:lnTo>
                    <a:pt x="1646" y="827"/>
                  </a:lnTo>
                  <a:lnTo>
                    <a:pt x="1668" y="822"/>
                  </a:lnTo>
                  <a:lnTo>
                    <a:pt x="1693" y="817"/>
                  </a:lnTo>
                  <a:lnTo>
                    <a:pt x="1724" y="807"/>
                  </a:lnTo>
                  <a:lnTo>
                    <a:pt x="1739" y="791"/>
                  </a:lnTo>
                  <a:lnTo>
                    <a:pt x="1745" y="760"/>
                  </a:lnTo>
                  <a:lnTo>
                    <a:pt x="1746" y="737"/>
                  </a:lnTo>
                  <a:lnTo>
                    <a:pt x="1751" y="667"/>
                  </a:lnTo>
                  <a:lnTo>
                    <a:pt x="1425" y="667"/>
                  </a:lnTo>
                  <a:lnTo>
                    <a:pt x="1098" y="667"/>
                  </a:lnTo>
                  <a:lnTo>
                    <a:pt x="1103" y="737"/>
                  </a:lnTo>
                  <a:lnTo>
                    <a:pt x="1105" y="759"/>
                  </a:lnTo>
                  <a:lnTo>
                    <a:pt x="1111" y="789"/>
                  </a:lnTo>
                  <a:lnTo>
                    <a:pt x="1123" y="806"/>
                  </a:lnTo>
                  <a:lnTo>
                    <a:pt x="1146" y="815"/>
                  </a:lnTo>
                  <a:lnTo>
                    <a:pt x="1163" y="818"/>
                  </a:lnTo>
                  <a:lnTo>
                    <a:pt x="1189" y="824"/>
                  </a:lnTo>
                  <a:lnTo>
                    <a:pt x="1227" y="839"/>
                  </a:lnTo>
                  <a:lnTo>
                    <a:pt x="1243" y="854"/>
                  </a:lnTo>
                  <a:lnTo>
                    <a:pt x="1248" y="866"/>
                  </a:lnTo>
                  <a:lnTo>
                    <a:pt x="1247" y="888"/>
                  </a:lnTo>
                  <a:lnTo>
                    <a:pt x="1228" y="926"/>
                  </a:lnTo>
                  <a:lnTo>
                    <a:pt x="1187" y="977"/>
                  </a:lnTo>
                  <a:lnTo>
                    <a:pt x="1086" y="1079"/>
                  </a:lnTo>
                  <a:lnTo>
                    <a:pt x="983" y="1173"/>
                  </a:lnTo>
                  <a:lnTo>
                    <a:pt x="733" y="1402"/>
                  </a:lnTo>
                  <a:lnTo>
                    <a:pt x="733" y="700"/>
                  </a:lnTo>
                  <a:lnTo>
                    <a:pt x="733" y="0"/>
                  </a:lnTo>
                  <a:lnTo>
                    <a:pt x="680" y="2"/>
                  </a:lnTo>
                  <a:lnTo>
                    <a:pt x="641" y="6"/>
                  </a:lnTo>
                  <a:lnTo>
                    <a:pt x="443" y="42"/>
                  </a:lnTo>
                  <a:lnTo>
                    <a:pt x="31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
              <a:extLst>
                <a:ext uri="{FF2B5EF4-FFF2-40B4-BE49-F238E27FC236}">
                  <a16:creationId xmlns:a16="http://schemas.microsoft.com/office/drawing/2014/main" id="{F76E45A4-C869-4C7F-8B2F-FEC805751381}"/>
                </a:ext>
              </a:extLst>
            </p:cNvPr>
            <p:cNvSpPr>
              <a:spLocks/>
            </p:cNvSpPr>
            <p:nvPr userDrawn="1"/>
          </p:nvSpPr>
          <p:spPr bwMode="auto">
            <a:xfrm>
              <a:off x="1396" y="1217"/>
              <a:ext cx="216" cy="200"/>
            </a:xfrm>
            <a:custGeom>
              <a:avLst/>
              <a:gdLst>
                <a:gd name="T0" fmla="*/ 125 w 592"/>
                <a:gd name="T1" fmla="*/ 37 h 550"/>
                <a:gd name="T2" fmla="*/ 91 w 592"/>
                <a:gd name="T3" fmla="*/ 61 h 550"/>
                <a:gd name="T4" fmla="*/ 53 w 592"/>
                <a:gd name="T5" fmla="*/ 98 h 550"/>
                <a:gd name="T6" fmla="*/ 34 w 592"/>
                <a:gd name="T7" fmla="*/ 123 h 550"/>
                <a:gd name="T8" fmla="*/ 19 w 592"/>
                <a:gd name="T9" fmla="*/ 150 h 550"/>
                <a:gd name="T10" fmla="*/ 9 w 592"/>
                <a:gd name="T11" fmla="*/ 181 h 550"/>
                <a:gd name="T12" fmla="*/ 1 w 592"/>
                <a:gd name="T13" fmla="*/ 233 h 550"/>
                <a:gd name="T14" fmla="*/ 0 w 592"/>
                <a:gd name="T15" fmla="*/ 275 h 550"/>
                <a:gd name="T16" fmla="*/ 1 w 592"/>
                <a:gd name="T17" fmla="*/ 317 h 550"/>
                <a:gd name="T18" fmla="*/ 9 w 592"/>
                <a:gd name="T19" fmla="*/ 369 h 550"/>
                <a:gd name="T20" fmla="*/ 19 w 592"/>
                <a:gd name="T21" fmla="*/ 400 h 550"/>
                <a:gd name="T22" fmla="*/ 34 w 592"/>
                <a:gd name="T23" fmla="*/ 427 h 550"/>
                <a:gd name="T24" fmla="*/ 53 w 592"/>
                <a:gd name="T25" fmla="*/ 452 h 550"/>
                <a:gd name="T26" fmla="*/ 91 w 592"/>
                <a:gd name="T27" fmla="*/ 488 h 550"/>
                <a:gd name="T28" fmla="*/ 125 w 592"/>
                <a:gd name="T29" fmla="*/ 512 h 550"/>
                <a:gd name="T30" fmla="*/ 141 w 592"/>
                <a:gd name="T31" fmla="*/ 522 h 550"/>
                <a:gd name="T32" fmla="*/ 173 w 592"/>
                <a:gd name="T33" fmla="*/ 537 h 550"/>
                <a:gd name="T34" fmla="*/ 211 w 592"/>
                <a:gd name="T35" fmla="*/ 546 h 550"/>
                <a:gd name="T36" fmla="*/ 259 w 592"/>
                <a:gd name="T37" fmla="*/ 550 h 550"/>
                <a:gd name="T38" fmla="*/ 290 w 592"/>
                <a:gd name="T39" fmla="*/ 550 h 550"/>
                <a:gd name="T40" fmla="*/ 326 w 592"/>
                <a:gd name="T41" fmla="*/ 549 h 550"/>
                <a:gd name="T42" fmla="*/ 390 w 592"/>
                <a:gd name="T43" fmla="*/ 540 h 550"/>
                <a:gd name="T44" fmla="*/ 446 w 592"/>
                <a:gd name="T45" fmla="*/ 522 h 550"/>
                <a:gd name="T46" fmla="*/ 493 w 592"/>
                <a:gd name="T47" fmla="*/ 496 h 550"/>
                <a:gd name="T48" fmla="*/ 532 w 592"/>
                <a:gd name="T49" fmla="*/ 461 h 550"/>
                <a:gd name="T50" fmla="*/ 561 w 592"/>
                <a:gd name="T51" fmla="*/ 417 h 550"/>
                <a:gd name="T52" fmla="*/ 581 w 592"/>
                <a:gd name="T53" fmla="*/ 366 h 550"/>
                <a:gd name="T54" fmla="*/ 591 w 592"/>
                <a:gd name="T55" fmla="*/ 308 h 550"/>
                <a:gd name="T56" fmla="*/ 592 w 592"/>
                <a:gd name="T57" fmla="*/ 275 h 550"/>
                <a:gd name="T58" fmla="*/ 591 w 592"/>
                <a:gd name="T59" fmla="*/ 242 h 550"/>
                <a:gd name="T60" fmla="*/ 581 w 592"/>
                <a:gd name="T61" fmla="*/ 184 h 550"/>
                <a:gd name="T62" fmla="*/ 561 w 592"/>
                <a:gd name="T63" fmla="*/ 133 h 550"/>
                <a:gd name="T64" fmla="*/ 532 w 592"/>
                <a:gd name="T65" fmla="*/ 89 h 550"/>
                <a:gd name="T66" fmla="*/ 493 w 592"/>
                <a:gd name="T67" fmla="*/ 54 h 550"/>
                <a:gd name="T68" fmla="*/ 446 w 592"/>
                <a:gd name="T69" fmla="*/ 28 h 550"/>
                <a:gd name="T70" fmla="*/ 390 w 592"/>
                <a:gd name="T71" fmla="*/ 10 h 550"/>
                <a:gd name="T72" fmla="*/ 326 w 592"/>
                <a:gd name="T73" fmla="*/ 1 h 550"/>
                <a:gd name="T74" fmla="*/ 290 w 592"/>
                <a:gd name="T75" fmla="*/ 0 h 550"/>
                <a:gd name="T76" fmla="*/ 259 w 592"/>
                <a:gd name="T77" fmla="*/ 0 h 550"/>
                <a:gd name="T78" fmla="*/ 211 w 592"/>
                <a:gd name="T79" fmla="*/ 4 h 550"/>
                <a:gd name="T80" fmla="*/ 173 w 592"/>
                <a:gd name="T81" fmla="*/ 12 h 550"/>
                <a:gd name="T82" fmla="*/ 141 w 592"/>
                <a:gd name="T83" fmla="*/ 27 h 550"/>
                <a:gd name="T84" fmla="*/ 125 w 592"/>
                <a:gd name="T85" fmla="*/ 3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2" h="550">
                  <a:moveTo>
                    <a:pt x="125" y="37"/>
                  </a:moveTo>
                  <a:lnTo>
                    <a:pt x="91" y="61"/>
                  </a:lnTo>
                  <a:lnTo>
                    <a:pt x="53" y="98"/>
                  </a:lnTo>
                  <a:lnTo>
                    <a:pt x="34" y="123"/>
                  </a:lnTo>
                  <a:lnTo>
                    <a:pt x="19" y="150"/>
                  </a:lnTo>
                  <a:lnTo>
                    <a:pt x="9" y="181"/>
                  </a:lnTo>
                  <a:lnTo>
                    <a:pt x="1" y="233"/>
                  </a:lnTo>
                  <a:lnTo>
                    <a:pt x="0" y="275"/>
                  </a:lnTo>
                  <a:lnTo>
                    <a:pt x="1" y="317"/>
                  </a:lnTo>
                  <a:lnTo>
                    <a:pt x="9" y="369"/>
                  </a:lnTo>
                  <a:lnTo>
                    <a:pt x="19" y="400"/>
                  </a:lnTo>
                  <a:lnTo>
                    <a:pt x="34" y="427"/>
                  </a:lnTo>
                  <a:lnTo>
                    <a:pt x="53" y="452"/>
                  </a:lnTo>
                  <a:lnTo>
                    <a:pt x="91" y="488"/>
                  </a:lnTo>
                  <a:lnTo>
                    <a:pt x="125" y="512"/>
                  </a:lnTo>
                  <a:lnTo>
                    <a:pt x="141" y="522"/>
                  </a:lnTo>
                  <a:lnTo>
                    <a:pt x="173" y="537"/>
                  </a:lnTo>
                  <a:lnTo>
                    <a:pt x="211" y="546"/>
                  </a:lnTo>
                  <a:lnTo>
                    <a:pt x="259" y="550"/>
                  </a:lnTo>
                  <a:lnTo>
                    <a:pt x="290" y="550"/>
                  </a:lnTo>
                  <a:lnTo>
                    <a:pt x="326" y="549"/>
                  </a:lnTo>
                  <a:lnTo>
                    <a:pt x="390" y="540"/>
                  </a:lnTo>
                  <a:lnTo>
                    <a:pt x="446" y="522"/>
                  </a:lnTo>
                  <a:lnTo>
                    <a:pt x="493" y="496"/>
                  </a:lnTo>
                  <a:lnTo>
                    <a:pt x="532" y="461"/>
                  </a:lnTo>
                  <a:lnTo>
                    <a:pt x="561" y="417"/>
                  </a:lnTo>
                  <a:lnTo>
                    <a:pt x="581" y="366"/>
                  </a:lnTo>
                  <a:lnTo>
                    <a:pt x="591" y="308"/>
                  </a:lnTo>
                  <a:lnTo>
                    <a:pt x="592" y="275"/>
                  </a:lnTo>
                  <a:lnTo>
                    <a:pt x="591" y="242"/>
                  </a:lnTo>
                  <a:lnTo>
                    <a:pt x="581" y="184"/>
                  </a:lnTo>
                  <a:lnTo>
                    <a:pt x="561" y="133"/>
                  </a:lnTo>
                  <a:lnTo>
                    <a:pt x="532" y="89"/>
                  </a:lnTo>
                  <a:lnTo>
                    <a:pt x="493" y="54"/>
                  </a:lnTo>
                  <a:lnTo>
                    <a:pt x="446" y="28"/>
                  </a:lnTo>
                  <a:lnTo>
                    <a:pt x="390" y="10"/>
                  </a:lnTo>
                  <a:lnTo>
                    <a:pt x="326" y="1"/>
                  </a:lnTo>
                  <a:lnTo>
                    <a:pt x="290" y="0"/>
                  </a:lnTo>
                  <a:lnTo>
                    <a:pt x="259" y="0"/>
                  </a:lnTo>
                  <a:lnTo>
                    <a:pt x="211" y="4"/>
                  </a:lnTo>
                  <a:lnTo>
                    <a:pt x="173" y="12"/>
                  </a:lnTo>
                  <a:lnTo>
                    <a:pt x="141" y="27"/>
                  </a:lnTo>
                  <a:lnTo>
                    <a:pt x="1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7">
              <a:extLst>
                <a:ext uri="{FF2B5EF4-FFF2-40B4-BE49-F238E27FC236}">
                  <a16:creationId xmlns:a16="http://schemas.microsoft.com/office/drawing/2014/main" id="{2728DEA3-D4B2-4E91-89C5-302EC687492B}"/>
                </a:ext>
              </a:extLst>
            </p:cNvPr>
            <p:cNvSpPr>
              <a:spLocks/>
            </p:cNvSpPr>
            <p:nvPr userDrawn="1"/>
          </p:nvSpPr>
          <p:spPr bwMode="auto">
            <a:xfrm>
              <a:off x="4207" y="1217"/>
              <a:ext cx="213" cy="200"/>
            </a:xfrm>
            <a:custGeom>
              <a:avLst/>
              <a:gdLst>
                <a:gd name="T0" fmla="*/ 125 w 583"/>
                <a:gd name="T1" fmla="*/ 38 h 552"/>
                <a:gd name="T2" fmla="*/ 91 w 583"/>
                <a:gd name="T3" fmla="*/ 62 h 552"/>
                <a:gd name="T4" fmla="*/ 53 w 583"/>
                <a:gd name="T5" fmla="*/ 99 h 552"/>
                <a:gd name="T6" fmla="*/ 34 w 583"/>
                <a:gd name="T7" fmla="*/ 124 h 552"/>
                <a:gd name="T8" fmla="*/ 19 w 583"/>
                <a:gd name="T9" fmla="*/ 151 h 552"/>
                <a:gd name="T10" fmla="*/ 9 w 583"/>
                <a:gd name="T11" fmla="*/ 182 h 552"/>
                <a:gd name="T12" fmla="*/ 1 w 583"/>
                <a:gd name="T13" fmla="*/ 234 h 552"/>
                <a:gd name="T14" fmla="*/ 0 w 583"/>
                <a:gd name="T15" fmla="*/ 276 h 552"/>
                <a:gd name="T16" fmla="*/ 1 w 583"/>
                <a:gd name="T17" fmla="*/ 318 h 552"/>
                <a:gd name="T18" fmla="*/ 9 w 583"/>
                <a:gd name="T19" fmla="*/ 370 h 552"/>
                <a:gd name="T20" fmla="*/ 19 w 583"/>
                <a:gd name="T21" fmla="*/ 401 h 552"/>
                <a:gd name="T22" fmla="*/ 34 w 583"/>
                <a:gd name="T23" fmla="*/ 428 h 552"/>
                <a:gd name="T24" fmla="*/ 53 w 583"/>
                <a:gd name="T25" fmla="*/ 453 h 552"/>
                <a:gd name="T26" fmla="*/ 91 w 583"/>
                <a:gd name="T27" fmla="*/ 489 h 552"/>
                <a:gd name="T28" fmla="*/ 125 w 583"/>
                <a:gd name="T29" fmla="*/ 513 h 552"/>
                <a:gd name="T30" fmla="*/ 139 w 583"/>
                <a:gd name="T31" fmla="*/ 521 h 552"/>
                <a:gd name="T32" fmla="*/ 173 w 583"/>
                <a:gd name="T33" fmla="*/ 535 h 552"/>
                <a:gd name="T34" fmla="*/ 235 w 583"/>
                <a:gd name="T35" fmla="*/ 549 h 552"/>
                <a:gd name="T36" fmla="*/ 328 w 583"/>
                <a:gd name="T37" fmla="*/ 552 h 552"/>
                <a:gd name="T38" fmla="*/ 395 w 583"/>
                <a:gd name="T39" fmla="*/ 543 h 552"/>
                <a:gd name="T40" fmla="*/ 434 w 583"/>
                <a:gd name="T41" fmla="*/ 532 h 552"/>
                <a:gd name="T42" fmla="*/ 452 w 583"/>
                <a:gd name="T43" fmla="*/ 524 h 552"/>
                <a:gd name="T44" fmla="*/ 469 w 583"/>
                <a:gd name="T45" fmla="*/ 516 h 552"/>
                <a:gd name="T46" fmla="*/ 500 w 583"/>
                <a:gd name="T47" fmla="*/ 496 h 552"/>
                <a:gd name="T48" fmla="*/ 525 w 583"/>
                <a:gd name="T49" fmla="*/ 474 h 552"/>
                <a:gd name="T50" fmla="*/ 546 w 583"/>
                <a:gd name="T51" fmla="*/ 448 h 552"/>
                <a:gd name="T52" fmla="*/ 561 w 583"/>
                <a:gd name="T53" fmla="*/ 419 h 552"/>
                <a:gd name="T54" fmla="*/ 572 w 583"/>
                <a:gd name="T55" fmla="*/ 385 h 552"/>
                <a:gd name="T56" fmla="*/ 582 w 583"/>
                <a:gd name="T57" fmla="*/ 325 h 552"/>
                <a:gd name="T58" fmla="*/ 583 w 583"/>
                <a:gd name="T59" fmla="*/ 276 h 552"/>
                <a:gd name="T60" fmla="*/ 582 w 583"/>
                <a:gd name="T61" fmla="*/ 227 h 552"/>
                <a:gd name="T62" fmla="*/ 572 w 583"/>
                <a:gd name="T63" fmla="*/ 167 h 552"/>
                <a:gd name="T64" fmla="*/ 561 w 583"/>
                <a:gd name="T65" fmla="*/ 133 h 552"/>
                <a:gd name="T66" fmla="*/ 546 w 583"/>
                <a:gd name="T67" fmla="*/ 104 h 552"/>
                <a:gd name="T68" fmla="*/ 525 w 583"/>
                <a:gd name="T69" fmla="*/ 78 h 552"/>
                <a:gd name="T70" fmla="*/ 500 w 583"/>
                <a:gd name="T71" fmla="*/ 56 h 552"/>
                <a:gd name="T72" fmla="*/ 469 w 583"/>
                <a:gd name="T73" fmla="*/ 36 h 552"/>
                <a:gd name="T74" fmla="*/ 452 w 583"/>
                <a:gd name="T75" fmla="*/ 28 h 552"/>
                <a:gd name="T76" fmla="*/ 434 w 583"/>
                <a:gd name="T77" fmla="*/ 20 h 552"/>
                <a:gd name="T78" fmla="*/ 395 w 583"/>
                <a:gd name="T79" fmla="*/ 9 h 552"/>
                <a:gd name="T80" fmla="*/ 328 w 583"/>
                <a:gd name="T81" fmla="*/ 0 h 552"/>
                <a:gd name="T82" fmla="*/ 235 w 583"/>
                <a:gd name="T83" fmla="*/ 2 h 552"/>
                <a:gd name="T84" fmla="*/ 173 w 583"/>
                <a:gd name="T85" fmla="*/ 16 h 552"/>
                <a:gd name="T86" fmla="*/ 139 w 583"/>
                <a:gd name="T87" fmla="*/ 29 h 552"/>
                <a:gd name="T88" fmla="*/ 125 w 583"/>
                <a:gd name="T89" fmla="*/ 3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52">
                  <a:moveTo>
                    <a:pt x="125" y="38"/>
                  </a:moveTo>
                  <a:lnTo>
                    <a:pt x="91" y="62"/>
                  </a:lnTo>
                  <a:lnTo>
                    <a:pt x="53" y="99"/>
                  </a:lnTo>
                  <a:lnTo>
                    <a:pt x="34" y="124"/>
                  </a:lnTo>
                  <a:lnTo>
                    <a:pt x="19" y="151"/>
                  </a:lnTo>
                  <a:lnTo>
                    <a:pt x="9" y="182"/>
                  </a:lnTo>
                  <a:lnTo>
                    <a:pt x="1" y="234"/>
                  </a:lnTo>
                  <a:lnTo>
                    <a:pt x="0" y="276"/>
                  </a:lnTo>
                  <a:lnTo>
                    <a:pt x="1" y="318"/>
                  </a:lnTo>
                  <a:lnTo>
                    <a:pt x="9" y="370"/>
                  </a:lnTo>
                  <a:lnTo>
                    <a:pt x="19" y="401"/>
                  </a:lnTo>
                  <a:lnTo>
                    <a:pt x="34" y="428"/>
                  </a:lnTo>
                  <a:lnTo>
                    <a:pt x="53" y="453"/>
                  </a:lnTo>
                  <a:lnTo>
                    <a:pt x="91" y="489"/>
                  </a:lnTo>
                  <a:lnTo>
                    <a:pt x="125" y="513"/>
                  </a:lnTo>
                  <a:lnTo>
                    <a:pt x="139" y="521"/>
                  </a:lnTo>
                  <a:lnTo>
                    <a:pt x="173" y="535"/>
                  </a:lnTo>
                  <a:lnTo>
                    <a:pt x="235" y="549"/>
                  </a:lnTo>
                  <a:lnTo>
                    <a:pt x="328" y="552"/>
                  </a:lnTo>
                  <a:lnTo>
                    <a:pt x="395" y="543"/>
                  </a:lnTo>
                  <a:lnTo>
                    <a:pt x="434" y="532"/>
                  </a:lnTo>
                  <a:lnTo>
                    <a:pt x="452" y="524"/>
                  </a:lnTo>
                  <a:lnTo>
                    <a:pt x="469" y="516"/>
                  </a:lnTo>
                  <a:lnTo>
                    <a:pt x="500" y="496"/>
                  </a:lnTo>
                  <a:lnTo>
                    <a:pt x="525" y="474"/>
                  </a:lnTo>
                  <a:lnTo>
                    <a:pt x="546" y="448"/>
                  </a:lnTo>
                  <a:lnTo>
                    <a:pt x="561" y="419"/>
                  </a:lnTo>
                  <a:lnTo>
                    <a:pt x="572" y="385"/>
                  </a:lnTo>
                  <a:lnTo>
                    <a:pt x="582" y="325"/>
                  </a:lnTo>
                  <a:lnTo>
                    <a:pt x="583" y="276"/>
                  </a:lnTo>
                  <a:lnTo>
                    <a:pt x="582" y="227"/>
                  </a:lnTo>
                  <a:lnTo>
                    <a:pt x="572" y="167"/>
                  </a:lnTo>
                  <a:lnTo>
                    <a:pt x="561" y="133"/>
                  </a:lnTo>
                  <a:lnTo>
                    <a:pt x="546" y="104"/>
                  </a:lnTo>
                  <a:lnTo>
                    <a:pt x="525" y="78"/>
                  </a:lnTo>
                  <a:lnTo>
                    <a:pt x="500" y="56"/>
                  </a:lnTo>
                  <a:lnTo>
                    <a:pt x="469" y="36"/>
                  </a:lnTo>
                  <a:lnTo>
                    <a:pt x="452" y="28"/>
                  </a:lnTo>
                  <a:lnTo>
                    <a:pt x="434" y="20"/>
                  </a:lnTo>
                  <a:lnTo>
                    <a:pt x="395" y="9"/>
                  </a:lnTo>
                  <a:lnTo>
                    <a:pt x="328" y="0"/>
                  </a:lnTo>
                  <a:lnTo>
                    <a:pt x="235" y="2"/>
                  </a:lnTo>
                  <a:lnTo>
                    <a:pt x="173" y="16"/>
                  </a:lnTo>
                  <a:lnTo>
                    <a:pt x="139" y="29"/>
                  </a:lnTo>
                  <a:lnTo>
                    <a:pt x="12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8">
              <a:extLst>
                <a:ext uri="{FF2B5EF4-FFF2-40B4-BE49-F238E27FC236}">
                  <a16:creationId xmlns:a16="http://schemas.microsoft.com/office/drawing/2014/main" id="{02866439-AFE9-4304-882B-A96F11404218}"/>
                </a:ext>
              </a:extLst>
            </p:cNvPr>
            <p:cNvSpPr>
              <a:spLocks/>
            </p:cNvSpPr>
            <p:nvPr userDrawn="1"/>
          </p:nvSpPr>
          <p:spPr bwMode="auto">
            <a:xfrm>
              <a:off x="0" y="1302"/>
              <a:ext cx="638" cy="714"/>
            </a:xfrm>
            <a:custGeom>
              <a:avLst/>
              <a:gdLst>
                <a:gd name="T0" fmla="*/ 0 w 1748"/>
                <a:gd name="T1" fmla="*/ 87 h 1967"/>
                <a:gd name="T2" fmla="*/ 13 w 1748"/>
                <a:gd name="T3" fmla="*/ 131 h 1967"/>
                <a:gd name="T4" fmla="*/ 47 w 1748"/>
                <a:gd name="T5" fmla="*/ 144 h 1967"/>
                <a:gd name="T6" fmla="*/ 124 w 1748"/>
                <a:gd name="T7" fmla="*/ 166 h 1967"/>
                <a:gd name="T8" fmla="*/ 178 w 1748"/>
                <a:gd name="T9" fmla="*/ 212 h 1967"/>
                <a:gd name="T10" fmla="*/ 189 w 1748"/>
                <a:gd name="T11" fmla="*/ 247 h 1967"/>
                <a:gd name="T12" fmla="*/ 198 w 1748"/>
                <a:gd name="T13" fmla="*/ 681 h 1967"/>
                <a:gd name="T14" fmla="*/ 193 w 1748"/>
                <a:gd name="T15" fmla="*/ 1462 h 1967"/>
                <a:gd name="T16" fmla="*/ 173 w 1748"/>
                <a:gd name="T17" fmla="*/ 1760 h 1967"/>
                <a:gd name="T18" fmla="*/ 158 w 1748"/>
                <a:gd name="T19" fmla="*/ 1777 h 1967"/>
                <a:gd name="T20" fmla="*/ 90 w 1748"/>
                <a:gd name="T21" fmla="*/ 1806 h 1967"/>
                <a:gd name="T22" fmla="*/ 42 w 1748"/>
                <a:gd name="T23" fmla="*/ 1815 h 1967"/>
                <a:gd name="T24" fmla="*/ 3 w 1748"/>
                <a:gd name="T25" fmla="*/ 1838 h 1967"/>
                <a:gd name="T26" fmla="*/ 0 w 1748"/>
                <a:gd name="T27" fmla="*/ 1894 h 1967"/>
                <a:gd name="T28" fmla="*/ 830 w 1748"/>
                <a:gd name="T29" fmla="*/ 1967 h 1967"/>
                <a:gd name="T30" fmla="*/ 1698 w 1748"/>
                <a:gd name="T31" fmla="*/ 1687 h 1967"/>
                <a:gd name="T32" fmla="*/ 1745 w 1748"/>
                <a:gd name="T33" fmla="*/ 1362 h 1967"/>
                <a:gd name="T34" fmla="*/ 1748 w 1748"/>
                <a:gd name="T35" fmla="*/ 1328 h 1967"/>
                <a:gd name="T36" fmla="*/ 1701 w 1748"/>
                <a:gd name="T37" fmla="*/ 1317 h 1967"/>
                <a:gd name="T38" fmla="*/ 1592 w 1748"/>
                <a:gd name="T39" fmla="*/ 1317 h 1967"/>
                <a:gd name="T40" fmla="*/ 1494 w 1748"/>
                <a:gd name="T41" fmla="*/ 1502 h 1967"/>
                <a:gd name="T42" fmla="*/ 1366 w 1748"/>
                <a:gd name="T43" fmla="*/ 1686 h 1967"/>
                <a:gd name="T44" fmla="*/ 1275 w 1748"/>
                <a:gd name="T45" fmla="*/ 1762 h 1967"/>
                <a:gd name="T46" fmla="*/ 1216 w 1748"/>
                <a:gd name="T47" fmla="*/ 1788 h 1967"/>
                <a:gd name="T48" fmla="*/ 1106 w 1748"/>
                <a:gd name="T49" fmla="*/ 1800 h 1967"/>
                <a:gd name="T50" fmla="*/ 1018 w 1748"/>
                <a:gd name="T51" fmla="*/ 1800 h 1967"/>
                <a:gd name="T52" fmla="*/ 916 w 1748"/>
                <a:gd name="T53" fmla="*/ 1789 h 1967"/>
                <a:gd name="T54" fmla="*/ 872 w 1748"/>
                <a:gd name="T55" fmla="*/ 1760 h 1967"/>
                <a:gd name="T56" fmla="*/ 820 w 1748"/>
                <a:gd name="T57" fmla="*/ 1377 h 1967"/>
                <a:gd name="T58" fmla="*/ 933 w 1748"/>
                <a:gd name="T59" fmla="*/ 1034 h 1967"/>
                <a:gd name="T60" fmla="*/ 1030 w 1748"/>
                <a:gd name="T61" fmla="*/ 1037 h 1967"/>
                <a:gd name="T62" fmla="*/ 1117 w 1748"/>
                <a:gd name="T63" fmla="*/ 1061 h 1967"/>
                <a:gd name="T64" fmla="*/ 1169 w 1748"/>
                <a:gd name="T65" fmla="*/ 1115 h 1967"/>
                <a:gd name="T66" fmla="*/ 1201 w 1748"/>
                <a:gd name="T67" fmla="*/ 1212 h 1967"/>
                <a:gd name="T68" fmla="*/ 1212 w 1748"/>
                <a:gd name="T69" fmla="*/ 1263 h 1967"/>
                <a:gd name="T70" fmla="*/ 1238 w 1748"/>
                <a:gd name="T71" fmla="*/ 1297 h 1967"/>
                <a:gd name="T72" fmla="*/ 1293 w 1748"/>
                <a:gd name="T73" fmla="*/ 1300 h 1967"/>
                <a:gd name="T74" fmla="*/ 1367 w 1748"/>
                <a:gd name="T75" fmla="*/ 950 h 1967"/>
                <a:gd name="T76" fmla="*/ 1293 w 1748"/>
                <a:gd name="T77" fmla="*/ 600 h 1967"/>
                <a:gd name="T78" fmla="*/ 1200 w 1748"/>
                <a:gd name="T79" fmla="*/ 694 h 1967"/>
                <a:gd name="T80" fmla="*/ 1169 w 1748"/>
                <a:gd name="T81" fmla="*/ 792 h 1967"/>
                <a:gd name="T82" fmla="*/ 1127 w 1748"/>
                <a:gd name="T83" fmla="*/ 832 h 1967"/>
                <a:gd name="T84" fmla="*/ 1029 w 1748"/>
                <a:gd name="T85" fmla="*/ 850 h 1967"/>
                <a:gd name="T86" fmla="*/ 817 w 1748"/>
                <a:gd name="T87" fmla="*/ 850 h 1967"/>
                <a:gd name="T88" fmla="*/ 817 w 1748"/>
                <a:gd name="T89" fmla="*/ 145 h 1967"/>
                <a:gd name="T90" fmla="*/ 1064 w 1748"/>
                <a:gd name="T91" fmla="*/ 156 h 1967"/>
                <a:gd name="T92" fmla="*/ 1202 w 1748"/>
                <a:gd name="T93" fmla="*/ 173 h 1967"/>
                <a:gd name="T94" fmla="*/ 1270 w 1748"/>
                <a:gd name="T95" fmla="*/ 205 h 1967"/>
                <a:gd name="T96" fmla="*/ 1352 w 1748"/>
                <a:gd name="T97" fmla="*/ 273 h 1967"/>
                <a:gd name="T98" fmla="*/ 1458 w 1748"/>
                <a:gd name="T99" fmla="*/ 432 h 1967"/>
                <a:gd name="T100" fmla="*/ 1498 w 1748"/>
                <a:gd name="T101" fmla="*/ 514 h 1967"/>
                <a:gd name="T102" fmla="*/ 1539 w 1748"/>
                <a:gd name="T103" fmla="*/ 563 h 1967"/>
                <a:gd name="T104" fmla="*/ 1597 w 1748"/>
                <a:gd name="T105" fmla="*/ 567 h 1967"/>
                <a:gd name="T106" fmla="*/ 1660 w 1748"/>
                <a:gd name="T107" fmla="*/ 558 h 1967"/>
                <a:gd name="T108" fmla="*/ 1660 w 1748"/>
                <a:gd name="T109" fmla="*/ 540 h 1967"/>
                <a:gd name="T110" fmla="*/ 1651 w 1748"/>
                <a:gd name="T111" fmla="*/ 361 h 1967"/>
                <a:gd name="T112" fmla="*/ 1650 w 1748"/>
                <a:gd name="T113" fmla="*/ 0 h 1967"/>
                <a:gd name="T114" fmla="*/ 0 w 1748"/>
                <a:gd name="T115"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8" h="1967">
                  <a:moveTo>
                    <a:pt x="0" y="67"/>
                  </a:moveTo>
                  <a:lnTo>
                    <a:pt x="0" y="87"/>
                  </a:lnTo>
                  <a:lnTo>
                    <a:pt x="4" y="115"/>
                  </a:lnTo>
                  <a:lnTo>
                    <a:pt x="13" y="131"/>
                  </a:lnTo>
                  <a:lnTo>
                    <a:pt x="32" y="140"/>
                  </a:lnTo>
                  <a:lnTo>
                    <a:pt x="47" y="144"/>
                  </a:lnTo>
                  <a:lnTo>
                    <a:pt x="77" y="150"/>
                  </a:lnTo>
                  <a:lnTo>
                    <a:pt x="124" y="166"/>
                  </a:lnTo>
                  <a:lnTo>
                    <a:pt x="156" y="186"/>
                  </a:lnTo>
                  <a:lnTo>
                    <a:pt x="178" y="212"/>
                  </a:lnTo>
                  <a:lnTo>
                    <a:pt x="185" y="229"/>
                  </a:lnTo>
                  <a:lnTo>
                    <a:pt x="189" y="247"/>
                  </a:lnTo>
                  <a:lnTo>
                    <a:pt x="194" y="361"/>
                  </a:lnTo>
                  <a:lnTo>
                    <a:pt x="198" y="681"/>
                  </a:lnTo>
                  <a:lnTo>
                    <a:pt x="197" y="1012"/>
                  </a:lnTo>
                  <a:lnTo>
                    <a:pt x="193" y="1462"/>
                  </a:lnTo>
                  <a:lnTo>
                    <a:pt x="183" y="1717"/>
                  </a:lnTo>
                  <a:lnTo>
                    <a:pt x="173" y="1760"/>
                  </a:lnTo>
                  <a:lnTo>
                    <a:pt x="164" y="1773"/>
                  </a:lnTo>
                  <a:lnTo>
                    <a:pt x="158" y="1777"/>
                  </a:lnTo>
                  <a:lnTo>
                    <a:pt x="142" y="1787"/>
                  </a:lnTo>
                  <a:lnTo>
                    <a:pt x="90" y="1806"/>
                  </a:lnTo>
                  <a:lnTo>
                    <a:pt x="63" y="1812"/>
                  </a:lnTo>
                  <a:lnTo>
                    <a:pt x="42" y="1815"/>
                  </a:lnTo>
                  <a:lnTo>
                    <a:pt x="16" y="1822"/>
                  </a:lnTo>
                  <a:lnTo>
                    <a:pt x="3" y="1838"/>
                  </a:lnTo>
                  <a:lnTo>
                    <a:pt x="0" y="1869"/>
                  </a:lnTo>
                  <a:lnTo>
                    <a:pt x="0" y="1894"/>
                  </a:lnTo>
                  <a:lnTo>
                    <a:pt x="0" y="1967"/>
                  </a:lnTo>
                  <a:lnTo>
                    <a:pt x="830" y="1967"/>
                  </a:lnTo>
                  <a:lnTo>
                    <a:pt x="1660" y="1967"/>
                  </a:lnTo>
                  <a:lnTo>
                    <a:pt x="1698" y="1687"/>
                  </a:lnTo>
                  <a:lnTo>
                    <a:pt x="1730" y="1461"/>
                  </a:lnTo>
                  <a:lnTo>
                    <a:pt x="1745" y="1362"/>
                  </a:lnTo>
                  <a:lnTo>
                    <a:pt x="1748" y="1347"/>
                  </a:lnTo>
                  <a:lnTo>
                    <a:pt x="1748" y="1328"/>
                  </a:lnTo>
                  <a:lnTo>
                    <a:pt x="1734" y="1320"/>
                  </a:lnTo>
                  <a:lnTo>
                    <a:pt x="1701" y="1317"/>
                  </a:lnTo>
                  <a:lnTo>
                    <a:pt x="1673" y="1317"/>
                  </a:lnTo>
                  <a:lnTo>
                    <a:pt x="1592" y="1317"/>
                  </a:lnTo>
                  <a:lnTo>
                    <a:pt x="1527" y="1440"/>
                  </a:lnTo>
                  <a:lnTo>
                    <a:pt x="1494" y="1502"/>
                  </a:lnTo>
                  <a:lnTo>
                    <a:pt x="1429" y="1605"/>
                  </a:lnTo>
                  <a:lnTo>
                    <a:pt x="1366" y="1686"/>
                  </a:lnTo>
                  <a:lnTo>
                    <a:pt x="1305" y="1743"/>
                  </a:lnTo>
                  <a:lnTo>
                    <a:pt x="1275" y="1762"/>
                  </a:lnTo>
                  <a:lnTo>
                    <a:pt x="1255" y="1773"/>
                  </a:lnTo>
                  <a:lnTo>
                    <a:pt x="1216" y="1788"/>
                  </a:lnTo>
                  <a:lnTo>
                    <a:pt x="1169" y="1797"/>
                  </a:lnTo>
                  <a:lnTo>
                    <a:pt x="1106" y="1800"/>
                  </a:lnTo>
                  <a:lnTo>
                    <a:pt x="1063" y="1800"/>
                  </a:lnTo>
                  <a:lnTo>
                    <a:pt x="1018" y="1800"/>
                  </a:lnTo>
                  <a:lnTo>
                    <a:pt x="956" y="1797"/>
                  </a:lnTo>
                  <a:lnTo>
                    <a:pt x="916" y="1789"/>
                  </a:lnTo>
                  <a:lnTo>
                    <a:pt x="887" y="1773"/>
                  </a:lnTo>
                  <a:lnTo>
                    <a:pt x="872" y="1760"/>
                  </a:lnTo>
                  <a:lnTo>
                    <a:pt x="825" y="1720"/>
                  </a:lnTo>
                  <a:lnTo>
                    <a:pt x="820" y="1377"/>
                  </a:lnTo>
                  <a:lnTo>
                    <a:pt x="815" y="1034"/>
                  </a:lnTo>
                  <a:lnTo>
                    <a:pt x="933" y="1034"/>
                  </a:lnTo>
                  <a:lnTo>
                    <a:pt x="970" y="1034"/>
                  </a:lnTo>
                  <a:lnTo>
                    <a:pt x="1030" y="1037"/>
                  </a:lnTo>
                  <a:lnTo>
                    <a:pt x="1079" y="1046"/>
                  </a:lnTo>
                  <a:lnTo>
                    <a:pt x="1117" y="1061"/>
                  </a:lnTo>
                  <a:lnTo>
                    <a:pt x="1146" y="1083"/>
                  </a:lnTo>
                  <a:lnTo>
                    <a:pt x="1169" y="1115"/>
                  </a:lnTo>
                  <a:lnTo>
                    <a:pt x="1187" y="1158"/>
                  </a:lnTo>
                  <a:lnTo>
                    <a:pt x="1201" y="1212"/>
                  </a:lnTo>
                  <a:lnTo>
                    <a:pt x="1208" y="1245"/>
                  </a:lnTo>
                  <a:lnTo>
                    <a:pt x="1212" y="1263"/>
                  </a:lnTo>
                  <a:lnTo>
                    <a:pt x="1221" y="1286"/>
                  </a:lnTo>
                  <a:lnTo>
                    <a:pt x="1238" y="1297"/>
                  </a:lnTo>
                  <a:lnTo>
                    <a:pt x="1269" y="1300"/>
                  </a:lnTo>
                  <a:lnTo>
                    <a:pt x="1293" y="1300"/>
                  </a:lnTo>
                  <a:lnTo>
                    <a:pt x="1367" y="1300"/>
                  </a:lnTo>
                  <a:lnTo>
                    <a:pt x="1367" y="950"/>
                  </a:lnTo>
                  <a:lnTo>
                    <a:pt x="1367" y="600"/>
                  </a:lnTo>
                  <a:lnTo>
                    <a:pt x="1293" y="600"/>
                  </a:lnTo>
                  <a:lnTo>
                    <a:pt x="1218" y="600"/>
                  </a:lnTo>
                  <a:lnTo>
                    <a:pt x="1200" y="694"/>
                  </a:lnTo>
                  <a:lnTo>
                    <a:pt x="1189" y="742"/>
                  </a:lnTo>
                  <a:lnTo>
                    <a:pt x="1169" y="792"/>
                  </a:lnTo>
                  <a:lnTo>
                    <a:pt x="1151" y="816"/>
                  </a:lnTo>
                  <a:lnTo>
                    <a:pt x="1127" y="832"/>
                  </a:lnTo>
                  <a:lnTo>
                    <a:pt x="1095" y="842"/>
                  </a:lnTo>
                  <a:lnTo>
                    <a:pt x="1029" y="850"/>
                  </a:lnTo>
                  <a:lnTo>
                    <a:pt x="967" y="850"/>
                  </a:lnTo>
                  <a:lnTo>
                    <a:pt x="817" y="850"/>
                  </a:lnTo>
                  <a:lnTo>
                    <a:pt x="817" y="499"/>
                  </a:lnTo>
                  <a:lnTo>
                    <a:pt x="817" y="145"/>
                  </a:lnTo>
                  <a:lnTo>
                    <a:pt x="1005" y="154"/>
                  </a:lnTo>
                  <a:lnTo>
                    <a:pt x="1064" y="156"/>
                  </a:lnTo>
                  <a:lnTo>
                    <a:pt x="1146" y="162"/>
                  </a:lnTo>
                  <a:lnTo>
                    <a:pt x="1202" y="173"/>
                  </a:lnTo>
                  <a:lnTo>
                    <a:pt x="1246" y="191"/>
                  </a:lnTo>
                  <a:lnTo>
                    <a:pt x="1270" y="205"/>
                  </a:lnTo>
                  <a:lnTo>
                    <a:pt x="1298" y="223"/>
                  </a:lnTo>
                  <a:lnTo>
                    <a:pt x="1352" y="273"/>
                  </a:lnTo>
                  <a:lnTo>
                    <a:pt x="1405" y="342"/>
                  </a:lnTo>
                  <a:lnTo>
                    <a:pt x="1458" y="432"/>
                  </a:lnTo>
                  <a:lnTo>
                    <a:pt x="1485" y="487"/>
                  </a:lnTo>
                  <a:lnTo>
                    <a:pt x="1498" y="514"/>
                  </a:lnTo>
                  <a:lnTo>
                    <a:pt x="1517" y="547"/>
                  </a:lnTo>
                  <a:lnTo>
                    <a:pt x="1539" y="563"/>
                  </a:lnTo>
                  <a:lnTo>
                    <a:pt x="1572" y="567"/>
                  </a:lnTo>
                  <a:lnTo>
                    <a:pt x="1597" y="567"/>
                  </a:lnTo>
                  <a:lnTo>
                    <a:pt x="1636" y="566"/>
                  </a:lnTo>
                  <a:lnTo>
                    <a:pt x="1660" y="558"/>
                  </a:lnTo>
                  <a:lnTo>
                    <a:pt x="1663" y="548"/>
                  </a:lnTo>
                  <a:lnTo>
                    <a:pt x="1660" y="540"/>
                  </a:lnTo>
                  <a:lnTo>
                    <a:pt x="1656" y="515"/>
                  </a:lnTo>
                  <a:lnTo>
                    <a:pt x="1651" y="361"/>
                  </a:lnTo>
                  <a:lnTo>
                    <a:pt x="1650" y="257"/>
                  </a:lnTo>
                  <a:lnTo>
                    <a:pt x="1650" y="0"/>
                  </a:lnTo>
                  <a:lnTo>
                    <a:pt x="825"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9">
              <a:extLst>
                <a:ext uri="{FF2B5EF4-FFF2-40B4-BE49-F238E27FC236}">
                  <a16:creationId xmlns:a16="http://schemas.microsoft.com/office/drawing/2014/main" id="{03A3688C-01BD-4037-8721-13828EC2443F}"/>
                </a:ext>
              </a:extLst>
            </p:cNvPr>
            <p:cNvSpPr>
              <a:spLocks/>
            </p:cNvSpPr>
            <p:nvPr userDrawn="1"/>
          </p:nvSpPr>
          <p:spPr bwMode="auto">
            <a:xfrm>
              <a:off x="3243" y="1320"/>
              <a:ext cx="406" cy="702"/>
            </a:xfrm>
            <a:custGeom>
              <a:avLst/>
              <a:gdLst>
                <a:gd name="T0" fmla="*/ 453 w 1114"/>
                <a:gd name="T1" fmla="*/ 157 h 1933"/>
                <a:gd name="T2" fmla="*/ 229 w 1114"/>
                <a:gd name="T3" fmla="*/ 329 h 1933"/>
                <a:gd name="T4" fmla="*/ 77 w 1114"/>
                <a:gd name="T5" fmla="*/ 409 h 1933"/>
                <a:gd name="T6" fmla="*/ 20 w 1114"/>
                <a:gd name="T7" fmla="*/ 435 h 1933"/>
                <a:gd name="T8" fmla="*/ 0 w 1114"/>
                <a:gd name="T9" fmla="*/ 481 h 1933"/>
                <a:gd name="T10" fmla="*/ 0 w 1114"/>
                <a:gd name="T11" fmla="*/ 567 h 1933"/>
                <a:gd name="T12" fmla="*/ 150 w 1114"/>
                <a:gd name="T13" fmla="*/ 567 h 1933"/>
                <a:gd name="T14" fmla="*/ 151 w 1114"/>
                <a:gd name="T15" fmla="*/ 1334 h 1933"/>
                <a:gd name="T16" fmla="*/ 166 w 1114"/>
                <a:gd name="T17" fmla="*/ 1651 h 1933"/>
                <a:gd name="T18" fmla="*/ 176 w 1114"/>
                <a:gd name="T19" fmla="*/ 1691 h 1933"/>
                <a:gd name="T20" fmla="*/ 234 w 1114"/>
                <a:gd name="T21" fmla="*/ 1782 h 1933"/>
                <a:gd name="T22" fmla="*/ 357 w 1114"/>
                <a:gd name="T23" fmla="*/ 1890 h 1933"/>
                <a:gd name="T24" fmla="*/ 410 w 1114"/>
                <a:gd name="T25" fmla="*/ 1914 h 1933"/>
                <a:gd name="T26" fmla="*/ 555 w 1114"/>
                <a:gd name="T27" fmla="*/ 1933 h 1933"/>
                <a:gd name="T28" fmla="*/ 773 w 1114"/>
                <a:gd name="T29" fmla="*/ 1918 h 1933"/>
                <a:gd name="T30" fmla="*/ 849 w 1114"/>
                <a:gd name="T31" fmla="*/ 1894 h 1933"/>
                <a:gd name="T32" fmla="*/ 983 w 1114"/>
                <a:gd name="T33" fmla="*/ 1812 h 1933"/>
                <a:gd name="T34" fmla="*/ 1067 w 1114"/>
                <a:gd name="T35" fmla="*/ 1725 h 1933"/>
                <a:gd name="T36" fmla="*/ 1109 w 1114"/>
                <a:gd name="T37" fmla="*/ 1665 h 1933"/>
                <a:gd name="T38" fmla="*/ 1104 w 1114"/>
                <a:gd name="T39" fmla="*/ 1611 h 1933"/>
                <a:gd name="T40" fmla="*/ 1086 w 1114"/>
                <a:gd name="T41" fmla="*/ 1586 h 1933"/>
                <a:gd name="T42" fmla="*/ 1054 w 1114"/>
                <a:gd name="T43" fmla="*/ 1577 h 1933"/>
                <a:gd name="T44" fmla="*/ 999 w 1114"/>
                <a:gd name="T45" fmla="*/ 1600 h 1933"/>
                <a:gd name="T46" fmla="*/ 931 w 1114"/>
                <a:gd name="T47" fmla="*/ 1625 h 1933"/>
                <a:gd name="T48" fmla="*/ 855 w 1114"/>
                <a:gd name="T49" fmla="*/ 1633 h 1933"/>
                <a:gd name="T50" fmla="*/ 797 w 1114"/>
                <a:gd name="T51" fmla="*/ 1613 h 1933"/>
                <a:gd name="T52" fmla="*/ 758 w 1114"/>
                <a:gd name="T53" fmla="*/ 1565 h 1933"/>
                <a:gd name="T54" fmla="*/ 748 w 1114"/>
                <a:gd name="T55" fmla="*/ 1531 h 1933"/>
                <a:gd name="T56" fmla="*/ 735 w 1114"/>
                <a:gd name="T57" fmla="*/ 1240 h 1933"/>
                <a:gd name="T58" fmla="*/ 734 w 1114"/>
                <a:gd name="T59" fmla="*/ 567 h 1933"/>
                <a:gd name="T60" fmla="*/ 1050 w 1114"/>
                <a:gd name="T61" fmla="*/ 567 h 1933"/>
                <a:gd name="T62" fmla="*/ 1050 w 1114"/>
                <a:gd name="T63" fmla="*/ 384 h 1933"/>
                <a:gd name="T64" fmla="*/ 734 w 1114"/>
                <a:gd name="T65" fmla="*/ 384 h 1933"/>
                <a:gd name="T66" fmla="*/ 734 w 1114"/>
                <a:gd name="T67" fmla="*/ 0 h 1933"/>
                <a:gd name="T68" fmla="*/ 651 w 1114"/>
                <a:gd name="T69" fmla="*/ 1 h 1933"/>
                <a:gd name="T70" fmla="*/ 582 w 1114"/>
                <a:gd name="T71" fmla="*/ 32 h 1933"/>
                <a:gd name="T72" fmla="*/ 500 w 1114"/>
                <a:gd name="T73" fmla="*/ 11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4" h="1933">
                  <a:moveTo>
                    <a:pt x="500" y="110"/>
                  </a:moveTo>
                  <a:lnTo>
                    <a:pt x="453" y="157"/>
                  </a:lnTo>
                  <a:lnTo>
                    <a:pt x="343" y="248"/>
                  </a:lnTo>
                  <a:lnTo>
                    <a:pt x="229" y="329"/>
                  </a:lnTo>
                  <a:lnTo>
                    <a:pt x="122" y="390"/>
                  </a:lnTo>
                  <a:lnTo>
                    <a:pt x="77" y="409"/>
                  </a:lnTo>
                  <a:lnTo>
                    <a:pt x="52" y="419"/>
                  </a:lnTo>
                  <a:lnTo>
                    <a:pt x="20" y="435"/>
                  </a:lnTo>
                  <a:lnTo>
                    <a:pt x="5" y="453"/>
                  </a:lnTo>
                  <a:lnTo>
                    <a:pt x="0" y="481"/>
                  </a:lnTo>
                  <a:lnTo>
                    <a:pt x="0" y="502"/>
                  </a:lnTo>
                  <a:lnTo>
                    <a:pt x="0" y="567"/>
                  </a:lnTo>
                  <a:lnTo>
                    <a:pt x="75" y="567"/>
                  </a:lnTo>
                  <a:lnTo>
                    <a:pt x="150" y="567"/>
                  </a:lnTo>
                  <a:lnTo>
                    <a:pt x="150" y="1085"/>
                  </a:lnTo>
                  <a:lnTo>
                    <a:pt x="151" y="1334"/>
                  </a:lnTo>
                  <a:lnTo>
                    <a:pt x="158" y="1564"/>
                  </a:lnTo>
                  <a:lnTo>
                    <a:pt x="166" y="1651"/>
                  </a:lnTo>
                  <a:lnTo>
                    <a:pt x="170" y="1674"/>
                  </a:lnTo>
                  <a:lnTo>
                    <a:pt x="176" y="1691"/>
                  </a:lnTo>
                  <a:lnTo>
                    <a:pt x="194" y="1727"/>
                  </a:lnTo>
                  <a:lnTo>
                    <a:pt x="234" y="1782"/>
                  </a:lnTo>
                  <a:lnTo>
                    <a:pt x="302" y="1850"/>
                  </a:lnTo>
                  <a:lnTo>
                    <a:pt x="357" y="1890"/>
                  </a:lnTo>
                  <a:lnTo>
                    <a:pt x="393" y="1908"/>
                  </a:lnTo>
                  <a:lnTo>
                    <a:pt x="410" y="1914"/>
                  </a:lnTo>
                  <a:lnTo>
                    <a:pt x="451" y="1923"/>
                  </a:lnTo>
                  <a:lnTo>
                    <a:pt x="555" y="1933"/>
                  </a:lnTo>
                  <a:lnTo>
                    <a:pt x="670" y="1931"/>
                  </a:lnTo>
                  <a:lnTo>
                    <a:pt x="773" y="1918"/>
                  </a:lnTo>
                  <a:lnTo>
                    <a:pt x="812" y="1907"/>
                  </a:lnTo>
                  <a:lnTo>
                    <a:pt x="849" y="1894"/>
                  </a:lnTo>
                  <a:lnTo>
                    <a:pt x="919" y="1858"/>
                  </a:lnTo>
                  <a:lnTo>
                    <a:pt x="983" y="1812"/>
                  </a:lnTo>
                  <a:lnTo>
                    <a:pt x="1041" y="1757"/>
                  </a:lnTo>
                  <a:lnTo>
                    <a:pt x="1067" y="1725"/>
                  </a:lnTo>
                  <a:lnTo>
                    <a:pt x="1086" y="1701"/>
                  </a:lnTo>
                  <a:lnTo>
                    <a:pt x="1109" y="1665"/>
                  </a:lnTo>
                  <a:lnTo>
                    <a:pt x="1114" y="1637"/>
                  </a:lnTo>
                  <a:lnTo>
                    <a:pt x="1104" y="1611"/>
                  </a:lnTo>
                  <a:lnTo>
                    <a:pt x="1094" y="1595"/>
                  </a:lnTo>
                  <a:lnTo>
                    <a:pt x="1086" y="1586"/>
                  </a:lnTo>
                  <a:lnTo>
                    <a:pt x="1073" y="1576"/>
                  </a:lnTo>
                  <a:lnTo>
                    <a:pt x="1054" y="1577"/>
                  </a:lnTo>
                  <a:lnTo>
                    <a:pt x="1023" y="1589"/>
                  </a:lnTo>
                  <a:lnTo>
                    <a:pt x="999" y="1600"/>
                  </a:lnTo>
                  <a:lnTo>
                    <a:pt x="975" y="1611"/>
                  </a:lnTo>
                  <a:lnTo>
                    <a:pt x="931" y="1625"/>
                  </a:lnTo>
                  <a:lnTo>
                    <a:pt x="891" y="1633"/>
                  </a:lnTo>
                  <a:lnTo>
                    <a:pt x="855" y="1633"/>
                  </a:lnTo>
                  <a:lnTo>
                    <a:pt x="824" y="1627"/>
                  </a:lnTo>
                  <a:lnTo>
                    <a:pt x="797" y="1613"/>
                  </a:lnTo>
                  <a:lnTo>
                    <a:pt x="775" y="1593"/>
                  </a:lnTo>
                  <a:lnTo>
                    <a:pt x="758" y="1565"/>
                  </a:lnTo>
                  <a:lnTo>
                    <a:pt x="752" y="1549"/>
                  </a:lnTo>
                  <a:lnTo>
                    <a:pt x="748" y="1531"/>
                  </a:lnTo>
                  <a:lnTo>
                    <a:pt x="741" y="1450"/>
                  </a:lnTo>
                  <a:lnTo>
                    <a:pt x="735" y="1240"/>
                  </a:lnTo>
                  <a:lnTo>
                    <a:pt x="734" y="1032"/>
                  </a:lnTo>
                  <a:lnTo>
                    <a:pt x="734" y="567"/>
                  </a:lnTo>
                  <a:lnTo>
                    <a:pt x="892" y="567"/>
                  </a:lnTo>
                  <a:lnTo>
                    <a:pt x="1050" y="567"/>
                  </a:lnTo>
                  <a:lnTo>
                    <a:pt x="1050" y="475"/>
                  </a:lnTo>
                  <a:lnTo>
                    <a:pt x="1050" y="384"/>
                  </a:lnTo>
                  <a:lnTo>
                    <a:pt x="892" y="384"/>
                  </a:lnTo>
                  <a:lnTo>
                    <a:pt x="734" y="384"/>
                  </a:lnTo>
                  <a:lnTo>
                    <a:pt x="734" y="192"/>
                  </a:lnTo>
                  <a:lnTo>
                    <a:pt x="734" y="0"/>
                  </a:lnTo>
                  <a:lnTo>
                    <a:pt x="670" y="0"/>
                  </a:lnTo>
                  <a:lnTo>
                    <a:pt x="651" y="1"/>
                  </a:lnTo>
                  <a:lnTo>
                    <a:pt x="618" y="9"/>
                  </a:lnTo>
                  <a:lnTo>
                    <a:pt x="582" y="32"/>
                  </a:lnTo>
                  <a:lnTo>
                    <a:pt x="534" y="77"/>
                  </a:lnTo>
                  <a:lnTo>
                    <a:pt x="500"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0">
              <a:extLst>
                <a:ext uri="{FF2B5EF4-FFF2-40B4-BE49-F238E27FC236}">
                  <a16:creationId xmlns:a16="http://schemas.microsoft.com/office/drawing/2014/main" id="{C81FE24C-13AD-4C7D-8033-27ED710DC8DA}"/>
                </a:ext>
              </a:extLst>
            </p:cNvPr>
            <p:cNvSpPr>
              <a:spLocks/>
            </p:cNvSpPr>
            <p:nvPr userDrawn="1"/>
          </p:nvSpPr>
          <p:spPr bwMode="auto">
            <a:xfrm>
              <a:off x="1339" y="1453"/>
              <a:ext cx="322" cy="563"/>
            </a:xfrm>
            <a:custGeom>
              <a:avLst/>
              <a:gdLst>
                <a:gd name="T0" fmla="*/ 291 w 883"/>
                <a:gd name="T1" fmla="*/ 80 h 1550"/>
                <a:gd name="T2" fmla="*/ 8 w 883"/>
                <a:gd name="T3" fmla="*/ 158 h 1550"/>
                <a:gd name="T4" fmla="*/ 3 w 883"/>
                <a:gd name="T5" fmla="*/ 212 h 1550"/>
                <a:gd name="T6" fmla="*/ 2 w 883"/>
                <a:gd name="T7" fmla="*/ 228 h 1550"/>
                <a:gd name="T8" fmla="*/ 5 w 883"/>
                <a:gd name="T9" fmla="*/ 252 h 1550"/>
                <a:gd name="T10" fmla="*/ 20 w 883"/>
                <a:gd name="T11" fmla="*/ 272 h 1550"/>
                <a:gd name="T12" fmla="*/ 51 w 883"/>
                <a:gd name="T13" fmla="*/ 294 h 1550"/>
                <a:gd name="T14" fmla="*/ 75 w 883"/>
                <a:gd name="T15" fmla="*/ 308 h 1550"/>
                <a:gd name="T16" fmla="*/ 150 w 883"/>
                <a:gd name="T17" fmla="*/ 353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792 w 883"/>
                <a:gd name="T65" fmla="*/ 1392 h 1550"/>
                <a:gd name="T66" fmla="*/ 759 w 883"/>
                <a:gd name="T67" fmla="*/ 1375 h 1550"/>
                <a:gd name="T68" fmla="*/ 746 w 883"/>
                <a:gd name="T69" fmla="*/ 1362 h 1550"/>
                <a:gd name="T70" fmla="*/ 743 w 883"/>
                <a:gd name="T71" fmla="*/ 1357 h 1550"/>
                <a:gd name="T72" fmla="*/ 739 w 883"/>
                <a:gd name="T73" fmla="*/ 1309 h 1550"/>
                <a:gd name="T74" fmla="*/ 734 w 883"/>
                <a:gd name="T75" fmla="*/ 933 h 1550"/>
                <a:gd name="T76" fmla="*/ 733 w 883"/>
                <a:gd name="T77" fmla="*/ 665 h 1550"/>
                <a:gd name="T78" fmla="*/ 733 w 883"/>
                <a:gd name="T79" fmla="*/ 0 h 1550"/>
                <a:gd name="T80" fmla="*/ 655 w 883"/>
                <a:gd name="T81" fmla="*/ 2 h 1550"/>
                <a:gd name="T82" fmla="*/ 634 w 883"/>
                <a:gd name="T83" fmla="*/ 3 h 1550"/>
                <a:gd name="T84" fmla="*/ 562 w 883"/>
                <a:gd name="T85" fmla="*/ 15 h 1550"/>
                <a:gd name="T86" fmla="*/ 409 w 883"/>
                <a:gd name="T87" fmla="*/ 49 h 1550"/>
                <a:gd name="T88" fmla="*/ 291 w 883"/>
                <a:gd name="T89" fmla="*/ 8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550">
                  <a:moveTo>
                    <a:pt x="291" y="80"/>
                  </a:moveTo>
                  <a:lnTo>
                    <a:pt x="8" y="158"/>
                  </a:lnTo>
                  <a:lnTo>
                    <a:pt x="3" y="212"/>
                  </a:lnTo>
                  <a:lnTo>
                    <a:pt x="2" y="228"/>
                  </a:lnTo>
                  <a:lnTo>
                    <a:pt x="5" y="252"/>
                  </a:lnTo>
                  <a:lnTo>
                    <a:pt x="20" y="272"/>
                  </a:lnTo>
                  <a:lnTo>
                    <a:pt x="51" y="294"/>
                  </a:lnTo>
                  <a:lnTo>
                    <a:pt x="75" y="308"/>
                  </a:lnTo>
                  <a:lnTo>
                    <a:pt x="150" y="353"/>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792" y="1392"/>
                  </a:lnTo>
                  <a:lnTo>
                    <a:pt x="759" y="1375"/>
                  </a:lnTo>
                  <a:lnTo>
                    <a:pt x="746" y="1362"/>
                  </a:lnTo>
                  <a:lnTo>
                    <a:pt x="743" y="1357"/>
                  </a:lnTo>
                  <a:lnTo>
                    <a:pt x="739" y="1309"/>
                  </a:lnTo>
                  <a:lnTo>
                    <a:pt x="734" y="933"/>
                  </a:lnTo>
                  <a:lnTo>
                    <a:pt x="733" y="665"/>
                  </a:lnTo>
                  <a:lnTo>
                    <a:pt x="733" y="0"/>
                  </a:lnTo>
                  <a:lnTo>
                    <a:pt x="655" y="2"/>
                  </a:lnTo>
                  <a:lnTo>
                    <a:pt x="634" y="3"/>
                  </a:lnTo>
                  <a:lnTo>
                    <a:pt x="562" y="15"/>
                  </a:lnTo>
                  <a:lnTo>
                    <a:pt x="409" y="49"/>
                  </a:lnTo>
                  <a:lnTo>
                    <a:pt x="29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1">
              <a:extLst>
                <a:ext uri="{FF2B5EF4-FFF2-40B4-BE49-F238E27FC236}">
                  <a16:creationId xmlns:a16="http://schemas.microsoft.com/office/drawing/2014/main" id="{CE29E0B1-B32B-4BF2-A96A-806511A27189}"/>
                </a:ext>
              </a:extLst>
            </p:cNvPr>
            <p:cNvSpPr>
              <a:spLocks/>
            </p:cNvSpPr>
            <p:nvPr userDrawn="1"/>
          </p:nvSpPr>
          <p:spPr bwMode="auto">
            <a:xfrm>
              <a:off x="1691" y="1453"/>
              <a:ext cx="992" cy="563"/>
            </a:xfrm>
            <a:custGeom>
              <a:avLst/>
              <a:gdLst>
                <a:gd name="T0" fmla="*/ 76 w 2717"/>
                <a:gd name="T1" fmla="*/ 144 h 1550"/>
                <a:gd name="T2" fmla="*/ 5 w 2717"/>
                <a:gd name="T3" fmla="*/ 192 h 1550"/>
                <a:gd name="T4" fmla="*/ 7 w 2717"/>
                <a:gd name="T5" fmla="*/ 248 h 1550"/>
                <a:gd name="T6" fmla="*/ 75 w 2717"/>
                <a:gd name="T7" fmla="*/ 307 h 1550"/>
                <a:gd name="T8" fmla="*/ 145 w 2717"/>
                <a:gd name="T9" fmla="*/ 1051 h 1550"/>
                <a:gd name="T10" fmla="*/ 128 w 2717"/>
                <a:gd name="T11" fmla="*/ 1357 h 1550"/>
                <a:gd name="T12" fmla="*/ 65 w 2717"/>
                <a:gd name="T13" fmla="*/ 1405 h 1550"/>
                <a:gd name="T14" fmla="*/ 14 w 2717"/>
                <a:gd name="T15" fmla="*/ 1420 h 1550"/>
                <a:gd name="T16" fmla="*/ 0 w 2717"/>
                <a:gd name="T17" fmla="*/ 1483 h 1550"/>
                <a:gd name="T18" fmla="*/ 867 w 2717"/>
                <a:gd name="T19" fmla="*/ 1550 h 1550"/>
                <a:gd name="T20" fmla="*/ 863 w 2717"/>
                <a:gd name="T21" fmla="*/ 1435 h 1550"/>
                <a:gd name="T22" fmla="*/ 814 w 2717"/>
                <a:gd name="T23" fmla="*/ 1403 h 1550"/>
                <a:gd name="T24" fmla="*/ 750 w 2717"/>
                <a:gd name="T25" fmla="*/ 368 h 1550"/>
                <a:gd name="T26" fmla="*/ 916 w 2717"/>
                <a:gd name="T27" fmla="*/ 346 h 1550"/>
                <a:gd name="T28" fmla="*/ 1024 w 2717"/>
                <a:gd name="T29" fmla="*/ 382 h 1550"/>
                <a:gd name="T30" fmla="*/ 1058 w 2717"/>
                <a:gd name="T31" fmla="*/ 532 h 1550"/>
                <a:gd name="T32" fmla="*/ 1065 w 2717"/>
                <a:gd name="T33" fmla="*/ 1102 h 1550"/>
                <a:gd name="T34" fmla="*/ 1050 w 2717"/>
                <a:gd name="T35" fmla="*/ 1375 h 1550"/>
                <a:gd name="T36" fmla="*/ 984 w 2717"/>
                <a:gd name="T37" fmla="*/ 1407 h 1550"/>
                <a:gd name="T38" fmla="*/ 937 w 2717"/>
                <a:gd name="T39" fmla="*/ 1434 h 1550"/>
                <a:gd name="T40" fmla="*/ 934 w 2717"/>
                <a:gd name="T41" fmla="*/ 1550 h 1550"/>
                <a:gd name="T42" fmla="*/ 1784 w 2717"/>
                <a:gd name="T43" fmla="*/ 1483 h 1550"/>
                <a:gd name="T44" fmla="*/ 1771 w 2717"/>
                <a:gd name="T45" fmla="*/ 1420 h 1550"/>
                <a:gd name="T46" fmla="*/ 1723 w 2717"/>
                <a:gd name="T47" fmla="*/ 1403 h 1550"/>
                <a:gd name="T48" fmla="*/ 1665 w 2717"/>
                <a:gd name="T49" fmla="*/ 1351 h 1550"/>
                <a:gd name="T50" fmla="*/ 1650 w 2717"/>
                <a:gd name="T51" fmla="*/ 1053 h 1550"/>
                <a:gd name="T52" fmla="*/ 1695 w 2717"/>
                <a:gd name="T53" fmla="*/ 365 h 1550"/>
                <a:gd name="T54" fmla="*/ 1824 w 2717"/>
                <a:gd name="T55" fmla="*/ 347 h 1550"/>
                <a:gd name="T56" fmla="*/ 1907 w 2717"/>
                <a:gd name="T57" fmla="*/ 357 h 1550"/>
                <a:gd name="T58" fmla="*/ 1947 w 2717"/>
                <a:gd name="T59" fmla="*/ 396 h 1550"/>
                <a:gd name="T60" fmla="*/ 1964 w 2717"/>
                <a:gd name="T61" fmla="*/ 907 h 1550"/>
                <a:gd name="T62" fmla="*/ 1893 w 2717"/>
                <a:gd name="T63" fmla="*/ 1403 h 1550"/>
                <a:gd name="T64" fmla="*/ 1856 w 2717"/>
                <a:gd name="T65" fmla="*/ 1457 h 1550"/>
                <a:gd name="T66" fmla="*/ 2282 w 2717"/>
                <a:gd name="T67" fmla="*/ 1550 h 1550"/>
                <a:gd name="T68" fmla="*/ 2717 w 2717"/>
                <a:gd name="T69" fmla="*/ 1463 h 1550"/>
                <a:gd name="T70" fmla="*/ 2686 w 2717"/>
                <a:gd name="T71" fmla="*/ 1411 h 1550"/>
                <a:gd name="T72" fmla="*/ 2625 w 2717"/>
                <a:gd name="T73" fmla="*/ 1398 h 1550"/>
                <a:gd name="T74" fmla="*/ 2580 w 2717"/>
                <a:gd name="T75" fmla="*/ 1304 h 1550"/>
                <a:gd name="T76" fmla="*/ 2567 w 2717"/>
                <a:gd name="T77" fmla="*/ 832 h 1550"/>
                <a:gd name="T78" fmla="*/ 2537 w 2717"/>
                <a:gd name="T79" fmla="*/ 248 h 1550"/>
                <a:gd name="T80" fmla="*/ 2485 w 2717"/>
                <a:gd name="T81" fmla="*/ 146 h 1550"/>
                <a:gd name="T82" fmla="*/ 2362 w 2717"/>
                <a:gd name="T83" fmla="*/ 41 h 1550"/>
                <a:gd name="T84" fmla="*/ 2183 w 2717"/>
                <a:gd name="T85" fmla="*/ 1 h 1550"/>
                <a:gd name="T86" fmla="*/ 2055 w 2717"/>
                <a:gd name="T87" fmla="*/ 5 h 1550"/>
                <a:gd name="T88" fmla="*/ 1899 w 2717"/>
                <a:gd name="T89" fmla="*/ 46 h 1550"/>
                <a:gd name="T90" fmla="*/ 1759 w 2717"/>
                <a:gd name="T91" fmla="*/ 137 h 1550"/>
                <a:gd name="T92" fmla="*/ 1604 w 2717"/>
                <a:gd name="T93" fmla="*/ 175 h 1550"/>
                <a:gd name="T94" fmla="*/ 1545 w 2717"/>
                <a:gd name="T95" fmla="*/ 93 h 1550"/>
                <a:gd name="T96" fmla="*/ 1475 w 2717"/>
                <a:gd name="T97" fmla="*/ 40 h 1550"/>
                <a:gd name="T98" fmla="*/ 1304 w 2717"/>
                <a:gd name="T99" fmla="*/ 8 h 1550"/>
                <a:gd name="T100" fmla="*/ 1105 w 2717"/>
                <a:gd name="T101" fmla="*/ 12 h 1550"/>
                <a:gd name="T102" fmla="*/ 975 w 2717"/>
                <a:gd name="T103" fmla="*/ 48 h 1550"/>
                <a:gd name="T104" fmla="*/ 822 w 2717"/>
                <a:gd name="T105" fmla="*/ 162 h 1550"/>
                <a:gd name="T106" fmla="*/ 750 w 2717"/>
                <a:gd name="T107" fmla="*/ 0 h 1550"/>
                <a:gd name="T108" fmla="*/ 411 w 2717"/>
                <a:gd name="T109" fmla="*/ 5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17" h="1550">
                  <a:moveTo>
                    <a:pt x="292" y="82"/>
                  </a:moveTo>
                  <a:lnTo>
                    <a:pt x="195" y="109"/>
                  </a:lnTo>
                  <a:lnTo>
                    <a:pt x="76" y="144"/>
                  </a:lnTo>
                  <a:lnTo>
                    <a:pt x="32" y="162"/>
                  </a:lnTo>
                  <a:lnTo>
                    <a:pt x="16" y="173"/>
                  </a:lnTo>
                  <a:lnTo>
                    <a:pt x="5" y="192"/>
                  </a:lnTo>
                  <a:lnTo>
                    <a:pt x="4" y="208"/>
                  </a:lnTo>
                  <a:lnTo>
                    <a:pt x="3" y="224"/>
                  </a:lnTo>
                  <a:lnTo>
                    <a:pt x="7" y="248"/>
                  </a:lnTo>
                  <a:lnTo>
                    <a:pt x="23" y="269"/>
                  </a:lnTo>
                  <a:lnTo>
                    <a:pt x="53" y="292"/>
                  </a:lnTo>
                  <a:lnTo>
                    <a:pt x="75" y="307"/>
                  </a:lnTo>
                  <a:lnTo>
                    <a:pt x="150" y="353"/>
                  </a:lnTo>
                  <a:lnTo>
                    <a:pt x="147" y="862"/>
                  </a:lnTo>
                  <a:lnTo>
                    <a:pt x="145" y="1051"/>
                  </a:lnTo>
                  <a:lnTo>
                    <a:pt x="142" y="1231"/>
                  </a:lnTo>
                  <a:lnTo>
                    <a:pt x="137" y="1308"/>
                  </a:lnTo>
                  <a:lnTo>
                    <a:pt x="128" y="1357"/>
                  </a:lnTo>
                  <a:lnTo>
                    <a:pt x="114" y="1384"/>
                  </a:lnTo>
                  <a:lnTo>
                    <a:pt x="93" y="1398"/>
                  </a:lnTo>
                  <a:lnTo>
                    <a:pt x="65" y="1405"/>
                  </a:lnTo>
                  <a:lnTo>
                    <a:pt x="47" y="1408"/>
                  </a:lnTo>
                  <a:lnTo>
                    <a:pt x="33" y="1411"/>
                  </a:lnTo>
                  <a:lnTo>
                    <a:pt x="14" y="1420"/>
                  </a:lnTo>
                  <a:lnTo>
                    <a:pt x="4" y="1436"/>
                  </a:lnTo>
                  <a:lnTo>
                    <a:pt x="0" y="1463"/>
                  </a:lnTo>
                  <a:lnTo>
                    <a:pt x="0" y="1483"/>
                  </a:lnTo>
                  <a:lnTo>
                    <a:pt x="0" y="1550"/>
                  </a:lnTo>
                  <a:lnTo>
                    <a:pt x="434" y="1550"/>
                  </a:lnTo>
                  <a:lnTo>
                    <a:pt x="867" y="1550"/>
                  </a:lnTo>
                  <a:lnTo>
                    <a:pt x="867" y="1483"/>
                  </a:lnTo>
                  <a:lnTo>
                    <a:pt x="867" y="1463"/>
                  </a:lnTo>
                  <a:lnTo>
                    <a:pt x="863" y="1435"/>
                  </a:lnTo>
                  <a:lnTo>
                    <a:pt x="852" y="1418"/>
                  </a:lnTo>
                  <a:lnTo>
                    <a:pt x="830" y="1408"/>
                  </a:lnTo>
                  <a:lnTo>
                    <a:pt x="814" y="1403"/>
                  </a:lnTo>
                  <a:lnTo>
                    <a:pt x="759" y="1390"/>
                  </a:lnTo>
                  <a:lnTo>
                    <a:pt x="754" y="878"/>
                  </a:lnTo>
                  <a:lnTo>
                    <a:pt x="750" y="368"/>
                  </a:lnTo>
                  <a:lnTo>
                    <a:pt x="812" y="357"/>
                  </a:lnTo>
                  <a:lnTo>
                    <a:pt x="851" y="350"/>
                  </a:lnTo>
                  <a:lnTo>
                    <a:pt x="916" y="346"/>
                  </a:lnTo>
                  <a:lnTo>
                    <a:pt x="968" y="352"/>
                  </a:lnTo>
                  <a:lnTo>
                    <a:pt x="1008" y="369"/>
                  </a:lnTo>
                  <a:lnTo>
                    <a:pt x="1024" y="382"/>
                  </a:lnTo>
                  <a:lnTo>
                    <a:pt x="1035" y="394"/>
                  </a:lnTo>
                  <a:lnTo>
                    <a:pt x="1050" y="435"/>
                  </a:lnTo>
                  <a:lnTo>
                    <a:pt x="1058" y="532"/>
                  </a:lnTo>
                  <a:lnTo>
                    <a:pt x="1062" y="729"/>
                  </a:lnTo>
                  <a:lnTo>
                    <a:pt x="1064" y="885"/>
                  </a:lnTo>
                  <a:lnTo>
                    <a:pt x="1065" y="1102"/>
                  </a:lnTo>
                  <a:lnTo>
                    <a:pt x="1061" y="1299"/>
                  </a:lnTo>
                  <a:lnTo>
                    <a:pt x="1055" y="1365"/>
                  </a:lnTo>
                  <a:lnTo>
                    <a:pt x="1050" y="1375"/>
                  </a:lnTo>
                  <a:lnTo>
                    <a:pt x="1040" y="1384"/>
                  </a:lnTo>
                  <a:lnTo>
                    <a:pt x="1004" y="1401"/>
                  </a:lnTo>
                  <a:lnTo>
                    <a:pt x="984" y="1407"/>
                  </a:lnTo>
                  <a:lnTo>
                    <a:pt x="968" y="1410"/>
                  </a:lnTo>
                  <a:lnTo>
                    <a:pt x="948" y="1418"/>
                  </a:lnTo>
                  <a:lnTo>
                    <a:pt x="937" y="1434"/>
                  </a:lnTo>
                  <a:lnTo>
                    <a:pt x="934" y="1462"/>
                  </a:lnTo>
                  <a:lnTo>
                    <a:pt x="934" y="1483"/>
                  </a:lnTo>
                  <a:lnTo>
                    <a:pt x="934" y="1550"/>
                  </a:lnTo>
                  <a:lnTo>
                    <a:pt x="1359" y="1550"/>
                  </a:lnTo>
                  <a:lnTo>
                    <a:pt x="1784" y="1550"/>
                  </a:lnTo>
                  <a:lnTo>
                    <a:pt x="1784" y="1483"/>
                  </a:lnTo>
                  <a:lnTo>
                    <a:pt x="1784" y="1463"/>
                  </a:lnTo>
                  <a:lnTo>
                    <a:pt x="1780" y="1436"/>
                  </a:lnTo>
                  <a:lnTo>
                    <a:pt x="1771" y="1420"/>
                  </a:lnTo>
                  <a:lnTo>
                    <a:pt x="1753" y="1410"/>
                  </a:lnTo>
                  <a:lnTo>
                    <a:pt x="1739" y="1407"/>
                  </a:lnTo>
                  <a:lnTo>
                    <a:pt x="1723" y="1403"/>
                  </a:lnTo>
                  <a:lnTo>
                    <a:pt x="1697" y="1395"/>
                  </a:lnTo>
                  <a:lnTo>
                    <a:pt x="1678" y="1380"/>
                  </a:lnTo>
                  <a:lnTo>
                    <a:pt x="1665" y="1351"/>
                  </a:lnTo>
                  <a:lnTo>
                    <a:pt x="1657" y="1302"/>
                  </a:lnTo>
                  <a:lnTo>
                    <a:pt x="1653" y="1227"/>
                  </a:lnTo>
                  <a:lnTo>
                    <a:pt x="1650" y="1053"/>
                  </a:lnTo>
                  <a:lnTo>
                    <a:pt x="1650" y="873"/>
                  </a:lnTo>
                  <a:lnTo>
                    <a:pt x="1650" y="383"/>
                  </a:lnTo>
                  <a:lnTo>
                    <a:pt x="1695" y="365"/>
                  </a:lnTo>
                  <a:lnTo>
                    <a:pt x="1718" y="358"/>
                  </a:lnTo>
                  <a:lnTo>
                    <a:pt x="1788" y="348"/>
                  </a:lnTo>
                  <a:lnTo>
                    <a:pt x="1824" y="347"/>
                  </a:lnTo>
                  <a:lnTo>
                    <a:pt x="1847" y="346"/>
                  </a:lnTo>
                  <a:lnTo>
                    <a:pt x="1882" y="349"/>
                  </a:lnTo>
                  <a:lnTo>
                    <a:pt x="1907" y="357"/>
                  </a:lnTo>
                  <a:lnTo>
                    <a:pt x="1927" y="372"/>
                  </a:lnTo>
                  <a:lnTo>
                    <a:pt x="1937" y="383"/>
                  </a:lnTo>
                  <a:lnTo>
                    <a:pt x="1947" y="396"/>
                  </a:lnTo>
                  <a:lnTo>
                    <a:pt x="1959" y="442"/>
                  </a:lnTo>
                  <a:lnTo>
                    <a:pt x="1966" y="619"/>
                  </a:lnTo>
                  <a:lnTo>
                    <a:pt x="1964" y="907"/>
                  </a:lnTo>
                  <a:lnTo>
                    <a:pt x="1959" y="1392"/>
                  </a:lnTo>
                  <a:lnTo>
                    <a:pt x="1909" y="1400"/>
                  </a:lnTo>
                  <a:lnTo>
                    <a:pt x="1893" y="1403"/>
                  </a:lnTo>
                  <a:lnTo>
                    <a:pt x="1872" y="1412"/>
                  </a:lnTo>
                  <a:lnTo>
                    <a:pt x="1861" y="1428"/>
                  </a:lnTo>
                  <a:lnTo>
                    <a:pt x="1856" y="1457"/>
                  </a:lnTo>
                  <a:lnTo>
                    <a:pt x="1854" y="1480"/>
                  </a:lnTo>
                  <a:lnTo>
                    <a:pt x="1849" y="1550"/>
                  </a:lnTo>
                  <a:lnTo>
                    <a:pt x="2282" y="1550"/>
                  </a:lnTo>
                  <a:lnTo>
                    <a:pt x="2717" y="1550"/>
                  </a:lnTo>
                  <a:lnTo>
                    <a:pt x="2717" y="1483"/>
                  </a:lnTo>
                  <a:lnTo>
                    <a:pt x="2717" y="1463"/>
                  </a:lnTo>
                  <a:lnTo>
                    <a:pt x="2714" y="1436"/>
                  </a:lnTo>
                  <a:lnTo>
                    <a:pt x="2704" y="1420"/>
                  </a:lnTo>
                  <a:lnTo>
                    <a:pt x="2686" y="1411"/>
                  </a:lnTo>
                  <a:lnTo>
                    <a:pt x="2672" y="1408"/>
                  </a:lnTo>
                  <a:lnTo>
                    <a:pt x="2654" y="1405"/>
                  </a:lnTo>
                  <a:lnTo>
                    <a:pt x="2625" y="1398"/>
                  </a:lnTo>
                  <a:lnTo>
                    <a:pt x="2604" y="1384"/>
                  </a:lnTo>
                  <a:lnTo>
                    <a:pt x="2590" y="1355"/>
                  </a:lnTo>
                  <a:lnTo>
                    <a:pt x="2580" y="1304"/>
                  </a:lnTo>
                  <a:lnTo>
                    <a:pt x="2574" y="1223"/>
                  </a:lnTo>
                  <a:lnTo>
                    <a:pt x="2570" y="1032"/>
                  </a:lnTo>
                  <a:lnTo>
                    <a:pt x="2567" y="832"/>
                  </a:lnTo>
                  <a:lnTo>
                    <a:pt x="2561" y="528"/>
                  </a:lnTo>
                  <a:lnTo>
                    <a:pt x="2550" y="316"/>
                  </a:lnTo>
                  <a:lnTo>
                    <a:pt x="2537" y="248"/>
                  </a:lnTo>
                  <a:lnTo>
                    <a:pt x="2529" y="225"/>
                  </a:lnTo>
                  <a:lnTo>
                    <a:pt x="2515" y="196"/>
                  </a:lnTo>
                  <a:lnTo>
                    <a:pt x="2485" y="146"/>
                  </a:lnTo>
                  <a:lnTo>
                    <a:pt x="2449" y="103"/>
                  </a:lnTo>
                  <a:lnTo>
                    <a:pt x="2408" y="69"/>
                  </a:lnTo>
                  <a:lnTo>
                    <a:pt x="2362" y="41"/>
                  </a:lnTo>
                  <a:lnTo>
                    <a:pt x="2309" y="21"/>
                  </a:lnTo>
                  <a:lnTo>
                    <a:pt x="2250" y="8"/>
                  </a:lnTo>
                  <a:lnTo>
                    <a:pt x="2183" y="1"/>
                  </a:lnTo>
                  <a:lnTo>
                    <a:pt x="2147" y="0"/>
                  </a:lnTo>
                  <a:lnTo>
                    <a:pt x="2115" y="0"/>
                  </a:lnTo>
                  <a:lnTo>
                    <a:pt x="2055" y="5"/>
                  </a:lnTo>
                  <a:lnTo>
                    <a:pt x="2000" y="13"/>
                  </a:lnTo>
                  <a:lnTo>
                    <a:pt x="1948" y="27"/>
                  </a:lnTo>
                  <a:lnTo>
                    <a:pt x="1899" y="46"/>
                  </a:lnTo>
                  <a:lnTo>
                    <a:pt x="1851" y="70"/>
                  </a:lnTo>
                  <a:lnTo>
                    <a:pt x="1805" y="101"/>
                  </a:lnTo>
                  <a:lnTo>
                    <a:pt x="1759" y="137"/>
                  </a:lnTo>
                  <a:lnTo>
                    <a:pt x="1735" y="158"/>
                  </a:lnTo>
                  <a:lnTo>
                    <a:pt x="1639" y="248"/>
                  </a:lnTo>
                  <a:lnTo>
                    <a:pt x="1604" y="175"/>
                  </a:lnTo>
                  <a:lnTo>
                    <a:pt x="1595" y="158"/>
                  </a:lnTo>
                  <a:lnTo>
                    <a:pt x="1572" y="125"/>
                  </a:lnTo>
                  <a:lnTo>
                    <a:pt x="1545" y="93"/>
                  </a:lnTo>
                  <a:lnTo>
                    <a:pt x="1514" y="66"/>
                  </a:lnTo>
                  <a:lnTo>
                    <a:pt x="1499" y="55"/>
                  </a:lnTo>
                  <a:lnTo>
                    <a:pt x="1475" y="40"/>
                  </a:lnTo>
                  <a:lnTo>
                    <a:pt x="1435" y="21"/>
                  </a:lnTo>
                  <a:lnTo>
                    <a:pt x="1384" y="11"/>
                  </a:lnTo>
                  <a:lnTo>
                    <a:pt x="1304" y="8"/>
                  </a:lnTo>
                  <a:lnTo>
                    <a:pt x="1244" y="8"/>
                  </a:lnTo>
                  <a:lnTo>
                    <a:pt x="1187" y="8"/>
                  </a:lnTo>
                  <a:lnTo>
                    <a:pt x="1105" y="12"/>
                  </a:lnTo>
                  <a:lnTo>
                    <a:pt x="1049" y="20"/>
                  </a:lnTo>
                  <a:lnTo>
                    <a:pt x="1002" y="36"/>
                  </a:lnTo>
                  <a:lnTo>
                    <a:pt x="975" y="48"/>
                  </a:lnTo>
                  <a:lnTo>
                    <a:pt x="938" y="69"/>
                  </a:lnTo>
                  <a:lnTo>
                    <a:pt x="855" y="130"/>
                  </a:lnTo>
                  <a:lnTo>
                    <a:pt x="822" y="162"/>
                  </a:lnTo>
                  <a:lnTo>
                    <a:pt x="750" y="232"/>
                  </a:lnTo>
                  <a:lnTo>
                    <a:pt x="750" y="117"/>
                  </a:lnTo>
                  <a:lnTo>
                    <a:pt x="750" y="0"/>
                  </a:lnTo>
                  <a:lnTo>
                    <a:pt x="664" y="2"/>
                  </a:lnTo>
                  <a:lnTo>
                    <a:pt x="613" y="7"/>
                  </a:lnTo>
                  <a:lnTo>
                    <a:pt x="411" y="50"/>
                  </a:lnTo>
                  <a:lnTo>
                    <a:pt x="29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2">
              <a:extLst>
                <a:ext uri="{FF2B5EF4-FFF2-40B4-BE49-F238E27FC236}">
                  <a16:creationId xmlns:a16="http://schemas.microsoft.com/office/drawing/2014/main" id="{ADE291EA-B3DE-403B-BE4A-89952CCEE48A}"/>
                </a:ext>
              </a:extLst>
            </p:cNvPr>
            <p:cNvSpPr>
              <a:spLocks noEditPoints="1"/>
            </p:cNvSpPr>
            <p:nvPr userDrawn="1"/>
          </p:nvSpPr>
          <p:spPr bwMode="auto">
            <a:xfrm>
              <a:off x="2704" y="1454"/>
              <a:ext cx="516" cy="565"/>
            </a:xfrm>
            <a:custGeom>
              <a:avLst/>
              <a:gdLst>
                <a:gd name="T0" fmla="*/ 475 w 1415"/>
                <a:gd name="T1" fmla="*/ 43 h 1554"/>
                <a:gd name="T2" fmla="*/ 324 w 1415"/>
                <a:gd name="T3" fmla="*/ 128 h 1554"/>
                <a:gd name="T4" fmla="*/ 194 w 1415"/>
                <a:gd name="T5" fmla="*/ 248 h 1554"/>
                <a:gd name="T6" fmla="*/ 93 w 1415"/>
                <a:gd name="T7" fmla="*/ 396 h 1554"/>
                <a:gd name="T8" fmla="*/ 40 w 1415"/>
                <a:gd name="T9" fmla="*/ 521 h 1554"/>
                <a:gd name="T10" fmla="*/ 15 w 1415"/>
                <a:gd name="T11" fmla="*/ 621 h 1554"/>
                <a:gd name="T12" fmla="*/ 0 w 1415"/>
                <a:gd name="T13" fmla="*/ 773 h 1554"/>
                <a:gd name="T14" fmla="*/ 5 w 1415"/>
                <a:gd name="T15" fmla="*/ 927 h 1554"/>
                <a:gd name="T16" fmla="*/ 30 w 1415"/>
                <a:gd name="T17" fmla="*/ 1066 h 1554"/>
                <a:gd name="T18" fmla="*/ 53 w 1415"/>
                <a:gd name="T19" fmla="*/ 1132 h 1554"/>
                <a:gd name="T20" fmla="*/ 123 w 1415"/>
                <a:gd name="T21" fmla="*/ 1264 h 1554"/>
                <a:gd name="T22" fmla="*/ 218 w 1415"/>
                <a:gd name="T23" fmla="*/ 1376 h 1554"/>
                <a:gd name="T24" fmla="*/ 336 w 1415"/>
                <a:gd name="T25" fmla="*/ 1465 h 1554"/>
                <a:gd name="T26" fmla="*/ 438 w 1415"/>
                <a:gd name="T27" fmla="*/ 1514 h 1554"/>
                <a:gd name="T28" fmla="*/ 524 w 1415"/>
                <a:gd name="T29" fmla="*/ 1542 h 1554"/>
                <a:gd name="T30" fmla="*/ 680 w 1415"/>
                <a:gd name="T31" fmla="*/ 1554 h 1554"/>
                <a:gd name="T32" fmla="*/ 811 w 1415"/>
                <a:gd name="T33" fmla="*/ 1554 h 1554"/>
                <a:gd name="T34" fmla="*/ 965 w 1415"/>
                <a:gd name="T35" fmla="*/ 1541 h 1554"/>
                <a:gd name="T36" fmla="*/ 1055 w 1415"/>
                <a:gd name="T37" fmla="*/ 1506 h 1554"/>
                <a:gd name="T38" fmla="*/ 1125 w 1415"/>
                <a:gd name="T39" fmla="*/ 1468 h 1554"/>
                <a:gd name="T40" fmla="*/ 1211 w 1415"/>
                <a:gd name="T41" fmla="*/ 1400 h 1554"/>
                <a:gd name="T42" fmla="*/ 1285 w 1415"/>
                <a:gd name="T43" fmla="*/ 1316 h 1554"/>
                <a:gd name="T44" fmla="*/ 1347 w 1415"/>
                <a:gd name="T45" fmla="*/ 1218 h 1554"/>
                <a:gd name="T46" fmla="*/ 1379 w 1415"/>
                <a:gd name="T47" fmla="*/ 1149 h 1554"/>
                <a:gd name="T48" fmla="*/ 1408 w 1415"/>
                <a:gd name="T49" fmla="*/ 1048 h 1554"/>
                <a:gd name="T50" fmla="*/ 1399 w 1415"/>
                <a:gd name="T51" fmla="*/ 1014 h 1554"/>
                <a:gd name="T52" fmla="*/ 1381 w 1415"/>
                <a:gd name="T53" fmla="*/ 998 h 1554"/>
                <a:gd name="T54" fmla="*/ 1355 w 1415"/>
                <a:gd name="T55" fmla="*/ 995 h 1554"/>
                <a:gd name="T56" fmla="*/ 1297 w 1415"/>
                <a:gd name="T57" fmla="*/ 1033 h 1554"/>
                <a:gd name="T58" fmla="*/ 1251 w 1415"/>
                <a:gd name="T59" fmla="*/ 1073 h 1554"/>
                <a:gd name="T60" fmla="*/ 1146 w 1415"/>
                <a:gd name="T61" fmla="*/ 1136 h 1554"/>
                <a:gd name="T62" fmla="*/ 1031 w 1415"/>
                <a:gd name="T63" fmla="*/ 1171 h 1554"/>
                <a:gd name="T64" fmla="*/ 910 w 1415"/>
                <a:gd name="T65" fmla="*/ 1177 h 1554"/>
                <a:gd name="T66" fmla="*/ 820 w 1415"/>
                <a:gd name="T67" fmla="*/ 1161 h 1554"/>
                <a:gd name="T68" fmla="*/ 745 w 1415"/>
                <a:gd name="T69" fmla="*/ 1127 h 1554"/>
                <a:gd name="T70" fmla="*/ 656 w 1415"/>
                <a:gd name="T71" fmla="*/ 1047 h 1554"/>
                <a:gd name="T72" fmla="*/ 585 w 1415"/>
                <a:gd name="T73" fmla="*/ 938 h 1554"/>
                <a:gd name="T74" fmla="*/ 540 w 1415"/>
                <a:gd name="T75" fmla="*/ 809 h 1554"/>
                <a:gd name="T76" fmla="*/ 523 w 1415"/>
                <a:gd name="T77" fmla="*/ 696 h 1554"/>
                <a:gd name="T78" fmla="*/ 1415 w 1415"/>
                <a:gd name="T79" fmla="*/ 696 h 1554"/>
                <a:gd name="T80" fmla="*/ 1400 w 1415"/>
                <a:gd name="T81" fmla="*/ 518 h 1554"/>
                <a:gd name="T82" fmla="*/ 1363 w 1415"/>
                <a:gd name="T83" fmla="*/ 354 h 1554"/>
                <a:gd name="T84" fmla="*/ 1295 w 1415"/>
                <a:gd name="T85" fmla="*/ 223 h 1554"/>
                <a:gd name="T86" fmla="*/ 1195 w 1415"/>
                <a:gd name="T87" fmla="*/ 119 h 1554"/>
                <a:gd name="T88" fmla="*/ 1096 w 1415"/>
                <a:gd name="T89" fmla="*/ 59 h 1554"/>
                <a:gd name="T90" fmla="*/ 1002 w 1415"/>
                <a:gd name="T91" fmla="*/ 19 h 1554"/>
                <a:gd name="T92" fmla="*/ 860 w 1415"/>
                <a:gd name="T93" fmla="*/ 2 h 1554"/>
                <a:gd name="T94" fmla="*/ 749 w 1415"/>
                <a:gd name="T95" fmla="*/ 0 h 1554"/>
                <a:gd name="T96" fmla="*/ 603 w 1415"/>
                <a:gd name="T97" fmla="*/ 8 h 1554"/>
                <a:gd name="T98" fmla="*/ 515 w 1415"/>
                <a:gd name="T99" fmla="*/ 29 h 1554"/>
                <a:gd name="T100" fmla="*/ 834 w 1415"/>
                <a:gd name="T101" fmla="*/ 187 h 1554"/>
                <a:gd name="T102" fmla="*/ 881 w 1415"/>
                <a:gd name="T103" fmla="*/ 299 h 1554"/>
                <a:gd name="T104" fmla="*/ 903 w 1415"/>
                <a:gd name="T105" fmla="*/ 441 h 1554"/>
                <a:gd name="T106" fmla="*/ 720 w 1415"/>
                <a:gd name="T107" fmla="*/ 546 h 1554"/>
                <a:gd name="T108" fmla="*/ 536 w 1415"/>
                <a:gd name="T109" fmla="*/ 474 h 1554"/>
                <a:gd name="T110" fmla="*/ 567 w 1415"/>
                <a:gd name="T111" fmla="*/ 330 h 1554"/>
                <a:gd name="T112" fmla="*/ 630 w 1415"/>
                <a:gd name="T113" fmla="*/ 193 h 1554"/>
                <a:gd name="T114" fmla="*/ 699 w 1415"/>
                <a:gd name="T115" fmla="*/ 134 h 1554"/>
                <a:gd name="T116" fmla="*/ 741 w 1415"/>
                <a:gd name="T117" fmla="*/ 128 h 1554"/>
                <a:gd name="T118" fmla="*/ 785 w 1415"/>
                <a:gd name="T119" fmla="*/ 143 h 1554"/>
                <a:gd name="T120" fmla="*/ 818 w 1415"/>
                <a:gd name="T121" fmla="*/ 169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5" h="1554">
                  <a:moveTo>
                    <a:pt x="515" y="29"/>
                  </a:moveTo>
                  <a:lnTo>
                    <a:pt x="475" y="43"/>
                  </a:lnTo>
                  <a:lnTo>
                    <a:pt x="397" y="81"/>
                  </a:lnTo>
                  <a:lnTo>
                    <a:pt x="324" y="128"/>
                  </a:lnTo>
                  <a:lnTo>
                    <a:pt x="256" y="184"/>
                  </a:lnTo>
                  <a:lnTo>
                    <a:pt x="194" y="248"/>
                  </a:lnTo>
                  <a:lnTo>
                    <a:pt x="139" y="319"/>
                  </a:lnTo>
                  <a:lnTo>
                    <a:pt x="93" y="396"/>
                  </a:lnTo>
                  <a:lnTo>
                    <a:pt x="55" y="478"/>
                  </a:lnTo>
                  <a:lnTo>
                    <a:pt x="40" y="521"/>
                  </a:lnTo>
                  <a:lnTo>
                    <a:pt x="30" y="552"/>
                  </a:lnTo>
                  <a:lnTo>
                    <a:pt x="15" y="621"/>
                  </a:lnTo>
                  <a:lnTo>
                    <a:pt x="5" y="695"/>
                  </a:lnTo>
                  <a:lnTo>
                    <a:pt x="0" y="773"/>
                  </a:lnTo>
                  <a:lnTo>
                    <a:pt x="0" y="851"/>
                  </a:lnTo>
                  <a:lnTo>
                    <a:pt x="5" y="927"/>
                  </a:lnTo>
                  <a:lnTo>
                    <a:pt x="15" y="1000"/>
                  </a:lnTo>
                  <a:lnTo>
                    <a:pt x="30" y="1066"/>
                  </a:lnTo>
                  <a:lnTo>
                    <a:pt x="40" y="1096"/>
                  </a:lnTo>
                  <a:lnTo>
                    <a:pt x="53" y="1132"/>
                  </a:lnTo>
                  <a:lnTo>
                    <a:pt x="85" y="1200"/>
                  </a:lnTo>
                  <a:lnTo>
                    <a:pt x="123" y="1264"/>
                  </a:lnTo>
                  <a:lnTo>
                    <a:pt x="168" y="1322"/>
                  </a:lnTo>
                  <a:lnTo>
                    <a:pt x="218" y="1376"/>
                  </a:lnTo>
                  <a:lnTo>
                    <a:pt x="275" y="1423"/>
                  </a:lnTo>
                  <a:lnTo>
                    <a:pt x="336" y="1465"/>
                  </a:lnTo>
                  <a:lnTo>
                    <a:pt x="403" y="1500"/>
                  </a:lnTo>
                  <a:lnTo>
                    <a:pt x="438" y="1514"/>
                  </a:lnTo>
                  <a:lnTo>
                    <a:pt x="468" y="1526"/>
                  </a:lnTo>
                  <a:lnTo>
                    <a:pt x="524" y="1542"/>
                  </a:lnTo>
                  <a:lnTo>
                    <a:pt x="589" y="1551"/>
                  </a:lnTo>
                  <a:lnTo>
                    <a:pt x="680" y="1554"/>
                  </a:lnTo>
                  <a:lnTo>
                    <a:pt x="743" y="1554"/>
                  </a:lnTo>
                  <a:lnTo>
                    <a:pt x="811" y="1554"/>
                  </a:lnTo>
                  <a:lnTo>
                    <a:pt x="903" y="1551"/>
                  </a:lnTo>
                  <a:lnTo>
                    <a:pt x="965" y="1541"/>
                  </a:lnTo>
                  <a:lnTo>
                    <a:pt x="1021" y="1522"/>
                  </a:lnTo>
                  <a:lnTo>
                    <a:pt x="1055" y="1506"/>
                  </a:lnTo>
                  <a:lnTo>
                    <a:pt x="1079" y="1495"/>
                  </a:lnTo>
                  <a:lnTo>
                    <a:pt x="1125" y="1468"/>
                  </a:lnTo>
                  <a:lnTo>
                    <a:pt x="1169" y="1436"/>
                  </a:lnTo>
                  <a:lnTo>
                    <a:pt x="1211" y="1400"/>
                  </a:lnTo>
                  <a:lnTo>
                    <a:pt x="1250" y="1360"/>
                  </a:lnTo>
                  <a:lnTo>
                    <a:pt x="1285" y="1316"/>
                  </a:lnTo>
                  <a:lnTo>
                    <a:pt x="1318" y="1268"/>
                  </a:lnTo>
                  <a:lnTo>
                    <a:pt x="1347" y="1218"/>
                  </a:lnTo>
                  <a:lnTo>
                    <a:pt x="1360" y="1191"/>
                  </a:lnTo>
                  <a:lnTo>
                    <a:pt x="1379" y="1149"/>
                  </a:lnTo>
                  <a:lnTo>
                    <a:pt x="1403" y="1083"/>
                  </a:lnTo>
                  <a:lnTo>
                    <a:pt x="1408" y="1048"/>
                  </a:lnTo>
                  <a:lnTo>
                    <a:pt x="1406" y="1029"/>
                  </a:lnTo>
                  <a:lnTo>
                    <a:pt x="1399" y="1014"/>
                  </a:lnTo>
                  <a:lnTo>
                    <a:pt x="1388" y="1002"/>
                  </a:lnTo>
                  <a:lnTo>
                    <a:pt x="1381" y="998"/>
                  </a:lnTo>
                  <a:lnTo>
                    <a:pt x="1373" y="994"/>
                  </a:lnTo>
                  <a:lnTo>
                    <a:pt x="1355" y="995"/>
                  </a:lnTo>
                  <a:lnTo>
                    <a:pt x="1330" y="1007"/>
                  </a:lnTo>
                  <a:lnTo>
                    <a:pt x="1297" y="1033"/>
                  </a:lnTo>
                  <a:lnTo>
                    <a:pt x="1275" y="1053"/>
                  </a:lnTo>
                  <a:lnTo>
                    <a:pt x="1251" y="1073"/>
                  </a:lnTo>
                  <a:lnTo>
                    <a:pt x="1201" y="1108"/>
                  </a:lnTo>
                  <a:lnTo>
                    <a:pt x="1146" y="1136"/>
                  </a:lnTo>
                  <a:lnTo>
                    <a:pt x="1090" y="1157"/>
                  </a:lnTo>
                  <a:lnTo>
                    <a:pt x="1031" y="1171"/>
                  </a:lnTo>
                  <a:lnTo>
                    <a:pt x="971" y="1178"/>
                  </a:lnTo>
                  <a:lnTo>
                    <a:pt x="910" y="1177"/>
                  </a:lnTo>
                  <a:lnTo>
                    <a:pt x="849" y="1168"/>
                  </a:lnTo>
                  <a:lnTo>
                    <a:pt x="820" y="1161"/>
                  </a:lnTo>
                  <a:lnTo>
                    <a:pt x="794" y="1153"/>
                  </a:lnTo>
                  <a:lnTo>
                    <a:pt x="745" y="1127"/>
                  </a:lnTo>
                  <a:lnTo>
                    <a:pt x="699" y="1092"/>
                  </a:lnTo>
                  <a:lnTo>
                    <a:pt x="656" y="1047"/>
                  </a:lnTo>
                  <a:lnTo>
                    <a:pt x="618" y="996"/>
                  </a:lnTo>
                  <a:lnTo>
                    <a:pt x="585" y="938"/>
                  </a:lnTo>
                  <a:lnTo>
                    <a:pt x="559" y="875"/>
                  </a:lnTo>
                  <a:lnTo>
                    <a:pt x="540" y="809"/>
                  </a:lnTo>
                  <a:lnTo>
                    <a:pt x="535" y="774"/>
                  </a:lnTo>
                  <a:lnTo>
                    <a:pt x="523" y="696"/>
                  </a:lnTo>
                  <a:lnTo>
                    <a:pt x="968" y="696"/>
                  </a:lnTo>
                  <a:lnTo>
                    <a:pt x="1415" y="696"/>
                  </a:lnTo>
                  <a:lnTo>
                    <a:pt x="1405" y="564"/>
                  </a:lnTo>
                  <a:lnTo>
                    <a:pt x="1400" y="518"/>
                  </a:lnTo>
                  <a:lnTo>
                    <a:pt x="1386" y="432"/>
                  </a:lnTo>
                  <a:lnTo>
                    <a:pt x="1363" y="354"/>
                  </a:lnTo>
                  <a:lnTo>
                    <a:pt x="1333" y="285"/>
                  </a:lnTo>
                  <a:lnTo>
                    <a:pt x="1295" y="223"/>
                  </a:lnTo>
                  <a:lnTo>
                    <a:pt x="1249" y="168"/>
                  </a:lnTo>
                  <a:lnTo>
                    <a:pt x="1195" y="119"/>
                  </a:lnTo>
                  <a:lnTo>
                    <a:pt x="1132" y="78"/>
                  </a:lnTo>
                  <a:lnTo>
                    <a:pt x="1096" y="59"/>
                  </a:lnTo>
                  <a:lnTo>
                    <a:pt x="1060" y="41"/>
                  </a:lnTo>
                  <a:lnTo>
                    <a:pt x="1002" y="19"/>
                  </a:lnTo>
                  <a:lnTo>
                    <a:pt x="943" y="7"/>
                  </a:lnTo>
                  <a:lnTo>
                    <a:pt x="860" y="2"/>
                  </a:lnTo>
                  <a:lnTo>
                    <a:pt x="801" y="1"/>
                  </a:lnTo>
                  <a:lnTo>
                    <a:pt x="749" y="0"/>
                  </a:lnTo>
                  <a:lnTo>
                    <a:pt x="667" y="1"/>
                  </a:lnTo>
                  <a:lnTo>
                    <a:pt x="603" y="8"/>
                  </a:lnTo>
                  <a:lnTo>
                    <a:pt x="545" y="20"/>
                  </a:lnTo>
                  <a:lnTo>
                    <a:pt x="515" y="29"/>
                  </a:lnTo>
                  <a:close/>
                  <a:moveTo>
                    <a:pt x="818" y="169"/>
                  </a:moveTo>
                  <a:lnTo>
                    <a:pt x="834" y="187"/>
                  </a:lnTo>
                  <a:lnTo>
                    <a:pt x="861" y="234"/>
                  </a:lnTo>
                  <a:lnTo>
                    <a:pt x="881" y="299"/>
                  </a:lnTo>
                  <a:lnTo>
                    <a:pt x="897" y="387"/>
                  </a:lnTo>
                  <a:lnTo>
                    <a:pt x="903" y="441"/>
                  </a:lnTo>
                  <a:lnTo>
                    <a:pt x="915" y="546"/>
                  </a:lnTo>
                  <a:lnTo>
                    <a:pt x="720" y="546"/>
                  </a:lnTo>
                  <a:lnTo>
                    <a:pt x="526" y="546"/>
                  </a:lnTo>
                  <a:lnTo>
                    <a:pt x="536" y="474"/>
                  </a:lnTo>
                  <a:lnTo>
                    <a:pt x="544" y="422"/>
                  </a:lnTo>
                  <a:lnTo>
                    <a:pt x="567" y="330"/>
                  </a:lnTo>
                  <a:lnTo>
                    <a:pt x="596" y="253"/>
                  </a:lnTo>
                  <a:lnTo>
                    <a:pt x="630" y="193"/>
                  </a:lnTo>
                  <a:lnTo>
                    <a:pt x="668" y="152"/>
                  </a:lnTo>
                  <a:lnTo>
                    <a:pt x="699" y="134"/>
                  </a:lnTo>
                  <a:lnTo>
                    <a:pt x="720" y="128"/>
                  </a:lnTo>
                  <a:lnTo>
                    <a:pt x="741" y="128"/>
                  </a:lnTo>
                  <a:lnTo>
                    <a:pt x="763" y="133"/>
                  </a:lnTo>
                  <a:lnTo>
                    <a:pt x="785" y="143"/>
                  </a:lnTo>
                  <a:lnTo>
                    <a:pt x="807" y="159"/>
                  </a:lnTo>
                  <a:lnTo>
                    <a:pt x="818"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3">
              <a:extLst>
                <a:ext uri="{FF2B5EF4-FFF2-40B4-BE49-F238E27FC236}">
                  <a16:creationId xmlns:a16="http://schemas.microsoft.com/office/drawing/2014/main" id="{B14AD54D-14DC-47BC-925B-DF1785F7C1A0}"/>
                </a:ext>
              </a:extLst>
            </p:cNvPr>
            <p:cNvSpPr>
              <a:spLocks/>
            </p:cNvSpPr>
            <p:nvPr userDrawn="1"/>
          </p:nvSpPr>
          <p:spPr bwMode="auto">
            <a:xfrm>
              <a:off x="3669" y="1453"/>
              <a:ext cx="462" cy="563"/>
            </a:xfrm>
            <a:custGeom>
              <a:avLst/>
              <a:gdLst>
                <a:gd name="T0" fmla="*/ 0 w 1267"/>
                <a:gd name="T1" fmla="*/ 158 h 1550"/>
                <a:gd name="T2" fmla="*/ 0 w 1267"/>
                <a:gd name="T3" fmla="*/ 230 h 1550"/>
                <a:gd name="T4" fmla="*/ 22 w 1267"/>
                <a:gd name="T5" fmla="*/ 276 h 1550"/>
                <a:gd name="T6" fmla="*/ 75 w 1267"/>
                <a:gd name="T7" fmla="*/ 313 h 1550"/>
                <a:gd name="T8" fmla="*/ 150 w 1267"/>
                <a:gd name="T9" fmla="*/ 833 h 1550"/>
                <a:gd name="T10" fmla="*/ 144 w 1267"/>
                <a:gd name="T11" fmla="*/ 1304 h 1550"/>
                <a:gd name="T12" fmla="*/ 137 w 1267"/>
                <a:gd name="T13" fmla="*/ 1355 h 1550"/>
                <a:gd name="T14" fmla="*/ 107 w 1267"/>
                <a:gd name="T15" fmla="*/ 1385 h 1550"/>
                <a:gd name="T16" fmla="*/ 65 w 1267"/>
                <a:gd name="T17" fmla="*/ 1400 h 1550"/>
                <a:gd name="T18" fmla="*/ 17 w 1267"/>
                <a:gd name="T19" fmla="*/ 1417 h 1550"/>
                <a:gd name="T20" fmla="*/ 0 w 1267"/>
                <a:gd name="T21" fmla="*/ 1462 h 1550"/>
                <a:gd name="T22" fmla="*/ 0 w 1267"/>
                <a:gd name="T23" fmla="*/ 1550 h 1550"/>
                <a:gd name="T24" fmla="*/ 952 w 1267"/>
                <a:gd name="T25" fmla="*/ 1550 h 1550"/>
                <a:gd name="T26" fmla="*/ 945 w 1267"/>
                <a:gd name="T27" fmla="*/ 1456 h 1550"/>
                <a:gd name="T28" fmla="*/ 924 w 1267"/>
                <a:gd name="T29" fmla="*/ 1409 h 1550"/>
                <a:gd name="T30" fmla="*/ 868 w 1267"/>
                <a:gd name="T31" fmla="*/ 1397 h 1550"/>
                <a:gd name="T32" fmla="*/ 805 w 1267"/>
                <a:gd name="T33" fmla="*/ 1384 h 1550"/>
                <a:gd name="T34" fmla="*/ 756 w 1267"/>
                <a:gd name="T35" fmla="*/ 1344 h 1550"/>
                <a:gd name="T36" fmla="*/ 737 w 1267"/>
                <a:gd name="T37" fmla="*/ 1238 h 1550"/>
                <a:gd name="T38" fmla="*/ 733 w 1267"/>
                <a:gd name="T39" fmla="*/ 942 h 1550"/>
                <a:gd name="T40" fmla="*/ 780 w 1267"/>
                <a:gd name="T41" fmla="*/ 535 h 1550"/>
                <a:gd name="T42" fmla="*/ 888 w 1267"/>
                <a:gd name="T43" fmla="*/ 503 h 1550"/>
                <a:gd name="T44" fmla="*/ 1068 w 1267"/>
                <a:gd name="T45" fmla="*/ 484 h 1550"/>
                <a:gd name="T46" fmla="*/ 1267 w 1267"/>
                <a:gd name="T47" fmla="*/ 483 h 1550"/>
                <a:gd name="T48" fmla="*/ 1267 w 1267"/>
                <a:gd name="T49" fmla="*/ 187 h 1550"/>
                <a:gd name="T50" fmla="*/ 1258 w 1267"/>
                <a:gd name="T51" fmla="*/ 45 h 1550"/>
                <a:gd name="T52" fmla="*/ 1235 w 1267"/>
                <a:gd name="T53" fmla="*/ 17 h 1550"/>
                <a:gd name="T54" fmla="*/ 1196 w 1267"/>
                <a:gd name="T55" fmla="*/ 5 h 1550"/>
                <a:gd name="T56" fmla="*/ 1059 w 1267"/>
                <a:gd name="T57" fmla="*/ 3 h 1550"/>
                <a:gd name="T58" fmla="*/ 957 w 1267"/>
                <a:gd name="T59" fmla="*/ 27 h 1550"/>
                <a:gd name="T60" fmla="*/ 882 w 1267"/>
                <a:gd name="T61" fmla="*/ 87 h 1550"/>
                <a:gd name="T62" fmla="*/ 787 w 1267"/>
                <a:gd name="T63" fmla="*/ 232 h 1550"/>
                <a:gd name="T64" fmla="*/ 733 w 1267"/>
                <a:gd name="T65" fmla="*/ 358 h 1550"/>
                <a:gd name="T66" fmla="*/ 742 w 1267"/>
                <a:gd name="T67" fmla="*/ 0 h 1550"/>
                <a:gd name="T68" fmla="*/ 638 w 1267"/>
                <a:gd name="T69" fmla="*/ 3 h 1550"/>
                <a:gd name="T70" fmla="*/ 407 w 1267"/>
                <a:gd name="T71" fmla="*/ 49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7" h="1550">
                  <a:moveTo>
                    <a:pt x="288" y="80"/>
                  </a:moveTo>
                  <a:lnTo>
                    <a:pt x="0" y="158"/>
                  </a:lnTo>
                  <a:lnTo>
                    <a:pt x="0" y="213"/>
                  </a:lnTo>
                  <a:lnTo>
                    <a:pt x="0" y="230"/>
                  </a:lnTo>
                  <a:lnTo>
                    <a:pt x="6" y="255"/>
                  </a:lnTo>
                  <a:lnTo>
                    <a:pt x="22" y="276"/>
                  </a:lnTo>
                  <a:lnTo>
                    <a:pt x="52" y="299"/>
                  </a:lnTo>
                  <a:lnTo>
                    <a:pt x="75" y="313"/>
                  </a:lnTo>
                  <a:lnTo>
                    <a:pt x="150" y="358"/>
                  </a:lnTo>
                  <a:lnTo>
                    <a:pt x="150" y="833"/>
                  </a:lnTo>
                  <a:lnTo>
                    <a:pt x="149" y="1026"/>
                  </a:lnTo>
                  <a:lnTo>
                    <a:pt x="144" y="1304"/>
                  </a:lnTo>
                  <a:lnTo>
                    <a:pt x="140" y="1345"/>
                  </a:lnTo>
                  <a:lnTo>
                    <a:pt x="137" y="1355"/>
                  </a:lnTo>
                  <a:lnTo>
                    <a:pt x="125" y="1371"/>
                  </a:lnTo>
                  <a:lnTo>
                    <a:pt x="107" y="1385"/>
                  </a:lnTo>
                  <a:lnTo>
                    <a:pt x="81" y="1395"/>
                  </a:lnTo>
                  <a:lnTo>
                    <a:pt x="65" y="1400"/>
                  </a:lnTo>
                  <a:lnTo>
                    <a:pt x="44" y="1406"/>
                  </a:lnTo>
                  <a:lnTo>
                    <a:pt x="17" y="1417"/>
                  </a:lnTo>
                  <a:lnTo>
                    <a:pt x="4" y="1434"/>
                  </a:lnTo>
                  <a:lnTo>
                    <a:pt x="0" y="1462"/>
                  </a:lnTo>
                  <a:lnTo>
                    <a:pt x="0" y="1483"/>
                  </a:lnTo>
                  <a:lnTo>
                    <a:pt x="0" y="1550"/>
                  </a:lnTo>
                  <a:lnTo>
                    <a:pt x="477" y="1550"/>
                  </a:lnTo>
                  <a:lnTo>
                    <a:pt x="952" y="1550"/>
                  </a:lnTo>
                  <a:lnTo>
                    <a:pt x="947" y="1480"/>
                  </a:lnTo>
                  <a:lnTo>
                    <a:pt x="945" y="1456"/>
                  </a:lnTo>
                  <a:lnTo>
                    <a:pt x="939" y="1425"/>
                  </a:lnTo>
                  <a:lnTo>
                    <a:pt x="924" y="1409"/>
                  </a:lnTo>
                  <a:lnTo>
                    <a:pt x="893" y="1401"/>
                  </a:lnTo>
                  <a:lnTo>
                    <a:pt x="868" y="1397"/>
                  </a:lnTo>
                  <a:lnTo>
                    <a:pt x="844" y="1393"/>
                  </a:lnTo>
                  <a:lnTo>
                    <a:pt x="805" y="1384"/>
                  </a:lnTo>
                  <a:lnTo>
                    <a:pt x="776" y="1370"/>
                  </a:lnTo>
                  <a:lnTo>
                    <a:pt x="756" y="1344"/>
                  </a:lnTo>
                  <a:lnTo>
                    <a:pt x="744" y="1302"/>
                  </a:lnTo>
                  <a:lnTo>
                    <a:pt x="737" y="1238"/>
                  </a:lnTo>
                  <a:lnTo>
                    <a:pt x="733" y="1092"/>
                  </a:lnTo>
                  <a:lnTo>
                    <a:pt x="733" y="942"/>
                  </a:lnTo>
                  <a:lnTo>
                    <a:pt x="733" y="553"/>
                  </a:lnTo>
                  <a:lnTo>
                    <a:pt x="780" y="535"/>
                  </a:lnTo>
                  <a:lnTo>
                    <a:pt x="813" y="522"/>
                  </a:lnTo>
                  <a:lnTo>
                    <a:pt x="888" y="503"/>
                  </a:lnTo>
                  <a:lnTo>
                    <a:pt x="972" y="490"/>
                  </a:lnTo>
                  <a:lnTo>
                    <a:pt x="1068" y="484"/>
                  </a:lnTo>
                  <a:lnTo>
                    <a:pt x="1122" y="483"/>
                  </a:lnTo>
                  <a:lnTo>
                    <a:pt x="1267" y="483"/>
                  </a:lnTo>
                  <a:lnTo>
                    <a:pt x="1267" y="258"/>
                  </a:lnTo>
                  <a:lnTo>
                    <a:pt x="1267" y="187"/>
                  </a:lnTo>
                  <a:lnTo>
                    <a:pt x="1264" y="94"/>
                  </a:lnTo>
                  <a:lnTo>
                    <a:pt x="1258" y="45"/>
                  </a:lnTo>
                  <a:lnTo>
                    <a:pt x="1245" y="23"/>
                  </a:lnTo>
                  <a:lnTo>
                    <a:pt x="1235" y="17"/>
                  </a:lnTo>
                  <a:lnTo>
                    <a:pt x="1225" y="12"/>
                  </a:lnTo>
                  <a:lnTo>
                    <a:pt x="1196" y="5"/>
                  </a:lnTo>
                  <a:lnTo>
                    <a:pt x="1142" y="0"/>
                  </a:lnTo>
                  <a:lnTo>
                    <a:pt x="1059" y="3"/>
                  </a:lnTo>
                  <a:lnTo>
                    <a:pt x="984" y="16"/>
                  </a:lnTo>
                  <a:lnTo>
                    <a:pt x="957" y="27"/>
                  </a:lnTo>
                  <a:lnTo>
                    <a:pt x="932" y="41"/>
                  </a:lnTo>
                  <a:lnTo>
                    <a:pt x="882" y="87"/>
                  </a:lnTo>
                  <a:lnTo>
                    <a:pt x="832" y="153"/>
                  </a:lnTo>
                  <a:lnTo>
                    <a:pt x="787" y="232"/>
                  </a:lnTo>
                  <a:lnTo>
                    <a:pt x="767" y="277"/>
                  </a:lnTo>
                  <a:lnTo>
                    <a:pt x="733" y="358"/>
                  </a:lnTo>
                  <a:lnTo>
                    <a:pt x="738" y="178"/>
                  </a:lnTo>
                  <a:lnTo>
                    <a:pt x="742" y="0"/>
                  </a:lnTo>
                  <a:lnTo>
                    <a:pt x="658" y="2"/>
                  </a:lnTo>
                  <a:lnTo>
                    <a:pt x="638" y="3"/>
                  </a:lnTo>
                  <a:lnTo>
                    <a:pt x="564" y="15"/>
                  </a:lnTo>
                  <a:lnTo>
                    <a:pt x="407" y="49"/>
                  </a:lnTo>
                  <a:lnTo>
                    <a:pt x="288"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4">
              <a:extLst>
                <a:ext uri="{FF2B5EF4-FFF2-40B4-BE49-F238E27FC236}">
                  <a16:creationId xmlns:a16="http://schemas.microsoft.com/office/drawing/2014/main" id="{75F771F1-E7A7-4FBF-AAA8-8BA9F8B42459}"/>
                </a:ext>
              </a:extLst>
            </p:cNvPr>
            <p:cNvSpPr>
              <a:spLocks/>
            </p:cNvSpPr>
            <p:nvPr userDrawn="1"/>
          </p:nvSpPr>
          <p:spPr bwMode="auto">
            <a:xfrm>
              <a:off x="4149" y="1453"/>
              <a:ext cx="323" cy="563"/>
            </a:xfrm>
            <a:custGeom>
              <a:avLst/>
              <a:gdLst>
                <a:gd name="T0" fmla="*/ 291 w 883"/>
                <a:gd name="T1" fmla="*/ 82 h 1550"/>
                <a:gd name="T2" fmla="*/ 8 w 883"/>
                <a:gd name="T3" fmla="*/ 158 h 1550"/>
                <a:gd name="T4" fmla="*/ 3 w 883"/>
                <a:gd name="T5" fmla="*/ 210 h 1550"/>
                <a:gd name="T6" fmla="*/ 2 w 883"/>
                <a:gd name="T7" fmla="*/ 226 h 1550"/>
                <a:gd name="T8" fmla="*/ 5 w 883"/>
                <a:gd name="T9" fmla="*/ 251 h 1550"/>
                <a:gd name="T10" fmla="*/ 20 w 883"/>
                <a:gd name="T11" fmla="*/ 271 h 1550"/>
                <a:gd name="T12" fmla="*/ 51 w 883"/>
                <a:gd name="T13" fmla="*/ 293 h 1550"/>
                <a:gd name="T14" fmla="*/ 75 w 883"/>
                <a:gd name="T15" fmla="*/ 307 h 1550"/>
                <a:gd name="T16" fmla="*/ 150 w 883"/>
                <a:gd name="T17" fmla="*/ 352 h 1550"/>
                <a:gd name="T18" fmla="*/ 146 w 883"/>
                <a:gd name="T19" fmla="*/ 862 h 1550"/>
                <a:gd name="T20" fmla="*/ 145 w 883"/>
                <a:gd name="T21" fmla="*/ 1051 h 1550"/>
                <a:gd name="T22" fmla="*/ 141 w 883"/>
                <a:gd name="T23" fmla="*/ 1231 h 1550"/>
                <a:gd name="T24" fmla="*/ 136 w 883"/>
                <a:gd name="T25" fmla="*/ 1308 h 1550"/>
                <a:gd name="T26" fmla="*/ 127 w 883"/>
                <a:gd name="T27" fmla="*/ 1357 h 1550"/>
                <a:gd name="T28" fmla="*/ 113 w 883"/>
                <a:gd name="T29" fmla="*/ 1384 h 1550"/>
                <a:gd name="T30" fmla="*/ 93 w 883"/>
                <a:gd name="T31" fmla="*/ 1398 h 1550"/>
                <a:gd name="T32" fmla="*/ 64 w 883"/>
                <a:gd name="T33" fmla="*/ 1405 h 1550"/>
                <a:gd name="T34" fmla="*/ 46 w 883"/>
                <a:gd name="T35" fmla="*/ 1408 h 1550"/>
                <a:gd name="T36" fmla="*/ 32 w 883"/>
                <a:gd name="T37" fmla="*/ 1411 h 1550"/>
                <a:gd name="T38" fmla="*/ 13 w 883"/>
                <a:gd name="T39" fmla="*/ 1420 h 1550"/>
                <a:gd name="T40" fmla="*/ 3 w 883"/>
                <a:gd name="T41" fmla="*/ 1436 h 1550"/>
                <a:gd name="T42" fmla="*/ 0 w 883"/>
                <a:gd name="T43" fmla="*/ 1463 h 1550"/>
                <a:gd name="T44" fmla="*/ 0 w 883"/>
                <a:gd name="T45" fmla="*/ 1483 h 1550"/>
                <a:gd name="T46" fmla="*/ 0 w 883"/>
                <a:gd name="T47" fmla="*/ 1550 h 1550"/>
                <a:gd name="T48" fmla="*/ 441 w 883"/>
                <a:gd name="T49" fmla="*/ 1550 h 1550"/>
                <a:gd name="T50" fmla="*/ 883 w 883"/>
                <a:gd name="T51" fmla="*/ 1550 h 1550"/>
                <a:gd name="T52" fmla="*/ 883 w 883"/>
                <a:gd name="T53" fmla="*/ 1483 h 1550"/>
                <a:gd name="T54" fmla="*/ 883 w 883"/>
                <a:gd name="T55" fmla="*/ 1462 h 1550"/>
                <a:gd name="T56" fmla="*/ 879 w 883"/>
                <a:gd name="T57" fmla="*/ 1434 h 1550"/>
                <a:gd name="T58" fmla="*/ 866 w 883"/>
                <a:gd name="T59" fmla="*/ 1417 h 1550"/>
                <a:gd name="T60" fmla="*/ 839 w 883"/>
                <a:gd name="T61" fmla="*/ 1406 h 1550"/>
                <a:gd name="T62" fmla="*/ 818 w 883"/>
                <a:gd name="T63" fmla="*/ 1400 h 1550"/>
                <a:gd name="T64" fmla="*/ 802 w 883"/>
                <a:gd name="T65" fmla="*/ 1395 h 1550"/>
                <a:gd name="T66" fmla="*/ 776 w 883"/>
                <a:gd name="T67" fmla="*/ 1385 h 1550"/>
                <a:gd name="T68" fmla="*/ 758 w 883"/>
                <a:gd name="T69" fmla="*/ 1371 h 1550"/>
                <a:gd name="T70" fmla="*/ 746 w 883"/>
                <a:gd name="T71" fmla="*/ 1355 h 1550"/>
                <a:gd name="T72" fmla="*/ 743 w 883"/>
                <a:gd name="T73" fmla="*/ 1345 h 1550"/>
                <a:gd name="T74" fmla="*/ 739 w 883"/>
                <a:gd name="T75" fmla="*/ 1294 h 1550"/>
                <a:gd name="T76" fmla="*/ 734 w 883"/>
                <a:gd name="T77" fmla="*/ 917 h 1550"/>
                <a:gd name="T78" fmla="*/ 733 w 883"/>
                <a:gd name="T79" fmla="*/ 653 h 1550"/>
                <a:gd name="T80" fmla="*/ 733 w 883"/>
                <a:gd name="T81" fmla="*/ 0 h 1550"/>
                <a:gd name="T82" fmla="*/ 655 w 883"/>
                <a:gd name="T83" fmla="*/ 2 h 1550"/>
                <a:gd name="T84" fmla="*/ 634 w 883"/>
                <a:gd name="T85" fmla="*/ 3 h 1550"/>
                <a:gd name="T86" fmla="*/ 562 w 883"/>
                <a:gd name="T87" fmla="*/ 15 h 1550"/>
                <a:gd name="T88" fmla="*/ 409 w 883"/>
                <a:gd name="T89" fmla="*/ 50 h 1550"/>
                <a:gd name="T90" fmla="*/ 291 w 883"/>
                <a:gd name="T91" fmla="*/ 82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3" h="1550">
                  <a:moveTo>
                    <a:pt x="291" y="82"/>
                  </a:moveTo>
                  <a:lnTo>
                    <a:pt x="8" y="158"/>
                  </a:lnTo>
                  <a:lnTo>
                    <a:pt x="3" y="210"/>
                  </a:lnTo>
                  <a:lnTo>
                    <a:pt x="2" y="226"/>
                  </a:lnTo>
                  <a:lnTo>
                    <a:pt x="5" y="251"/>
                  </a:lnTo>
                  <a:lnTo>
                    <a:pt x="20" y="271"/>
                  </a:lnTo>
                  <a:lnTo>
                    <a:pt x="51" y="293"/>
                  </a:lnTo>
                  <a:lnTo>
                    <a:pt x="75" y="307"/>
                  </a:lnTo>
                  <a:lnTo>
                    <a:pt x="150" y="352"/>
                  </a:lnTo>
                  <a:lnTo>
                    <a:pt x="146" y="862"/>
                  </a:lnTo>
                  <a:lnTo>
                    <a:pt x="145" y="1051"/>
                  </a:lnTo>
                  <a:lnTo>
                    <a:pt x="141" y="1231"/>
                  </a:lnTo>
                  <a:lnTo>
                    <a:pt x="136" y="1308"/>
                  </a:lnTo>
                  <a:lnTo>
                    <a:pt x="127" y="1357"/>
                  </a:lnTo>
                  <a:lnTo>
                    <a:pt x="113" y="1384"/>
                  </a:lnTo>
                  <a:lnTo>
                    <a:pt x="93" y="1398"/>
                  </a:lnTo>
                  <a:lnTo>
                    <a:pt x="64" y="1405"/>
                  </a:lnTo>
                  <a:lnTo>
                    <a:pt x="46" y="1408"/>
                  </a:lnTo>
                  <a:lnTo>
                    <a:pt x="32" y="1411"/>
                  </a:lnTo>
                  <a:lnTo>
                    <a:pt x="13" y="1420"/>
                  </a:lnTo>
                  <a:lnTo>
                    <a:pt x="3" y="1436"/>
                  </a:lnTo>
                  <a:lnTo>
                    <a:pt x="0" y="1463"/>
                  </a:lnTo>
                  <a:lnTo>
                    <a:pt x="0" y="1483"/>
                  </a:lnTo>
                  <a:lnTo>
                    <a:pt x="0" y="1550"/>
                  </a:lnTo>
                  <a:lnTo>
                    <a:pt x="441" y="1550"/>
                  </a:lnTo>
                  <a:lnTo>
                    <a:pt x="883" y="1550"/>
                  </a:lnTo>
                  <a:lnTo>
                    <a:pt x="883" y="1483"/>
                  </a:lnTo>
                  <a:lnTo>
                    <a:pt x="883" y="1462"/>
                  </a:lnTo>
                  <a:lnTo>
                    <a:pt x="879" y="1434"/>
                  </a:lnTo>
                  <a:lnTo>
                    <a:pt x="866" y="1417"/>
                  </a:lnTo>
                  <a:lnTo>
                    <a:pt x="839" y="1406"/>
                  </a:lnTo>
                  <a:lnTo>
                    <a:pt x="818" y="1400"/>
                  </a:lnTo>
                  <a:lnTo>
                    <a:pt x="802" y="1395"/>
                  </a:lnTo>
                  <a:lnTo>
                    <a:pt x="776" y="1385"/>
                  </a:lnTo>
                  <a:lnTo>
                    <a:pt x="758" y="1371"/>
                  </a:lnTo>
                  <a:lnTo>
                    <a:pt x="746" y="1355"/>
                  </a:lnTo>
                  <a:lnTo>
                    <a:pt x="743" y="1345"/>
                  </a:lnTo>
                  <a:lnTo>
                    <a:pt x="739" y="1294"/>
                  </a:lnTo>
                  <a:lnTo>
                    <a:pt x="734" y="917"/>
                  </a:lnTo>
                  <a:lnTo>
                    <a:pt x="733" y="653"/>
                  </a:lnTo>
                  <a:lnTo>
                    <a:pt x="733" y="0"/>
                  </a:lnTo>
                  <a:lnTo>
                    <a:pt x="655" y="2"/>
                  </a:lnTo>
                  <a:lnTo>
                    <a:pt x="634" y="3"/>
                  </a:lnTo>
                  <a:lnTo>
                    <a:pt x="562" y="15"/>
                  </a:lnTo>
                  <a:lnTo>
                    <a:pt x="409" y="50"/>
                  </a:lnTo>
                  <a:lnTo>
                    <a:pt x="29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5">
              <a:extLst>
                <a:ext uri="{FF2B5EF4-FFF2-40B4-BE49-F238E27FC236}">
                  <a16:creationId xmlns:a16="http://schemas.microsoft.com/office/drawing/2014/main" id="{4FBEE8A2-C945-4600-8B71-8A1742FCD37F}"/>
                </a:ext>
              </a:extLst>
            </p:cNvPr>
            <p:cNvSpPr>
              <a:spLocks/>
            </p:cNvSpPr>
            <p:nvPr userDrawn="1"/>
          </p:nvSpPr>
          <p:spPr bwMode="auto">
            <a:xfrm>
              <a:off x="4503" y="1454"/>
              <a:ext cx="496" cy="565"/>
            </a:xfrm>
            <a:custGeom>
              <a:avLst/>
              <a:gdLst>
                <a:gd name="T0" fmla="*/ 469 w 1359"/>
                <a:gd name="T1" fmla="*/ 52 h 1555"/>
                <a:gd name="T2" fmla="*/ 285 w 1359"/>
                <a:gd name="T3" fmla="*/ 163 h 1555"/>
                <a:gd name="T4" fmla="*/ 145 w 1359"/>
                <a:gd name="T5" fmla="*/ 319 h 1555"/>
                <a:gd name="T6" fmla="*/ 50 w 1359"/>
                <a:gd name="T7" fmla="*/ 520 h 1555"/>
                <a:gd name="T8" fmla="*/ 9 w 1359"/>
                <a:gd name="T9" fmla="*/ 699 h 1555"/>
                <a:gd name="T10" fmla="*/ 0 w 1359"/>
                <a:gd name="T11" fmla="*/ 841 h 1555"/>
                <a:gd name="T12" fmla="*/ 23 w 1359"/>
                <a:gd name="T13" fmla="*/ 1028 h 1555"/>
                <a:gd name="T14" fmla="*/ 84 w 1359"/>
                <a:gd name="T15" fmla="*/ 1199 h 1555"/>
                <a:gd name="T16" fmla="*/ 177 w 1359"/>
                <a:gd name="T17" fmla="*/ 1342 h 1555"/>
                <a:gd name="T18" fmla="*/ 223 w 1359"/>
                <a:gd name="T19" fmla="*/ 1389 h 1555"/>
                <a:gd name="T20" fmla="*/ 318 w 1359"/>
                <a:gd name="T21" fmla="*/ 1460 h 1555"/>
                <a:gd name="T22" fmla="*/ 394 w 1359"/>
                <a:gd name="T23" fmla="*/ 1502 h 1555"/>
                <a:gd name="T24" fmla="*/ 489 w 1359"/>
                <a:gd name="T25" fmla="*/ 1542 h 1555"/>
                <a:gd name="T26" fmla="*/ 645 w 1359"/>
                <a:gd name="T27" fmla="*/ 1555 h 1555"/>
                <a:gd name="T28" fmla="*/ 780 w 1359"/>
                <a:gd name="T29" fmla="*/ 1555 h 1555"/>
                <a:gd name="T30" fmla="*/ 933 w 1359"/>
                <a:gd name="T31" fmla="*/ 1544 h 1555"/>
                <a:gd name="T32" fmla="*/ 1016 w 1359"/>
                <a:gd name="T33" fmla="*/ 1512 h 1555"/>
                <a:gd name="T34" fmla="*/ 1147 w 1359"/>
                <a:gd name="T35" fmla="*/ 1431 h 1555"/>
                <a:gd name="T36" fmla="*/ 1274 w 1359"/>
                <a:gd name="T37" fmla="*/ 1285 h 1555"/>
                <a:gd name="T38" fmla="*/ 1322 w 1359"/>
                <a:gd name="T39" fmla="*/ 1189 h 1555"/>
                <a:gd name="T40" fmla="*/ 1359 w 1359"/>
                <a:gd name="T41" fmla="*/ 1072 h 1555"/>
                <a:gd name="T42" fmla="*/ 1351 w 1359"/>
                <a:gd name="T43" fmla="*/ 1035 h 1555"/>
                <a:gd name="T44" fmla="*/ 1331 w 1359"/>
                <a:gd name="T45" fmla="*/ 1017 h 1555"/>
                <a:gd name="T46" fmla="*/ 1300 w 1359"/>
                <a:gd name="T47" fmla="*/ 1005 h 1555"/>
                <a:gd name="T48" fmla="*/ 1258 w 1359"/>
                <a:gd name="T49" fmla="*/ 1032 h 1555"/>
                <a:gd name="T50" fmla="*/ 1226 w 1359"/>
                <a:gd name="T51" fmla="*/ 1063 h 1555"/>
                <a:gd name="T52" fmla="*/ 1138 w 1359"/>
                <a:gd name="T53" fmla="*/ 1123 h 1555"/>
                <a:gd name="T54" fmla="*/ 972 w 1359"/>
                <a:gd name="T55" fmla="*/ 1166 h 1555"/>
                <a:gd name="T56" fmla="*/ 803 w 1359"/>
                <a:gd name="T57" fmla="*/ 1149 h 1555"/>
                <a:gd name="T58" fmla="*/ 711 w 1359"/>
                <a:gd name="T59" fmla="*/ 1106 h 1555"/>
                <a:gd name="T60" fmla="*/ 651 w 1359"/>
                <a:gd name="T61" fmla="*/ 1055 h 1555"/>
                <a:gd name="T62" fmla="*/ 606 w 1359"/>
                <a:gd name="T63" fmla="*/ 995 h 1555"/>
                <a:gd name="T64" fmla="*/ 553 w 1359"/>
                <a:gd name="T65" fmla="*/ 889 h 1555"/>
                <a:gd name="T66" fmla="*/ 530 w 1359"/>
                <a:gd name="T67" fmla="*/ 790 h 1555"/>
                <a:gd name="T68" fmla="*/ 522 w 1359"/>
                <a:gd name="T69" fmla="*/ 622 h 1555"/>
                <a:gd name="T70" fmla="*/ 531 w 1359"/>
                <a:gd name="T71" fmla="*/ 438 h 1555"/>
                <a:gd name="T72" fmla="*/ 554 w 1359"/>
                <a:gd name="T73" fmla="*/ 331 h 1555"/>
                <a:gd name="T74" fmla="*/ 593 w 1359"/>
                <a:gd name="T75" fmla="*/ 249 h 1555"/>
                <a:gd name="T76" fmla="*/ 634 w 1359"/>
                <a:gd name="T77" fmla="*/ 199 h 1555"/>
                <a:gd name="T78" fmla="*/ 676 w 1359"/>
                <a:gd name="T79" fmla="*/ 162 h 1555"/>
                <a:gd name="T80" fmla="*/ 733 w 1359"/>
                <a:gd name="T81" fmla="*/ 149 h 1555"/>
                <a:gd name="T82" fmla="*/ 773 w 1359"/>
                <a:gd name="T83" fmla="*/ 152 h 1555"/>
                <a:gd name="T84" fmla="*/ 826 w 1359"/>
                <a:gd name="T85" fmla="*/ 172 h 1555"/>
                <a:gd name="T86" fmla="*/ 859 w 1359"/>
                <a:gd name="T87" fmla="*/ 212 h 1555"/>
                <a:gd name="T88" fmla="*/ 886 w 1359"/>
                <a:gd name="T89" fmla="*/ 265 h 1555"/>
                <a:gd name="T90" fmla="*/ 897 w 1359"/>
                <a:gd name="T91" fmla="*/ 377 h 1555"/>
                <a:gd name="T92" fmla="*/ 897 w 1359"/>
                <a:gd name="T93" fmla="*/ 580 h 1555"/>
                <a:gd name="T94" fmla="*/ 1111 w 1359"/>
                <a:gd name="T95" fmla="*/ 580 h 1555"/>
                <a:gd name="T96" fmla="*/ 1221 w 1359"/>
                <a:gd name="T97" fmla="*/ 568 h 1555"/>
                <a:gd name="T98" fmla="*/ 1264 w 1359"/>
                <a:gd name="T99" fmla="*/ 530 h 1555"/>
                <a:gd name="T100" fmla="*/ 1305 w 1359"/>
                <a:gd name="T101" fmla="*/ 468 h 1555"/>
                <a:gd name="T102" fmla="*/ 1327 w 1359"/>
                <a:gd name="T103" fmla="*/ 368 h 1555"/>
                <a:gd name="T104" fmla="*/ 1313 w 1359"/>
                <a:gd name="T105" fmla="*/ 261 h 1555"/>
                <a:gd name="T106" fmla="*/ 1265 w 1359"/>
                <a:gd name="T107" fmla="*/ 162 h 1555"/>
                <a:gd name="T108" fmla="*/ 1231 w 1359"/>
                <a:gd name="T109" fmla="*/ 123 h 1555"/>
                <a:gd name="T110" fmla="*/ 1158 w 1359"/>
                <a:gd name="T111" fmla="*/ 67 h 1555"/>
                <a:gd name="T112" fmla="*/ 1064 w 1359"/>
                <a:gd name="T113" fmla="*/ 30 h 1555"/>
                <a:gd name="T114" fmla="*/ 905 w 1359"/>
                <a:gd name="T115" fmla="*/ 5 h 1555"/>
                <a:gd name="T116" fmla="*/ 762 w 1359"/>
                <a:gd name="T117" fmla="*/ 0 h 1555"/>
                <a:gd name="T118" fmla="*/ 609 w 1359"/>
                <a:gd name="T119" fmla="*/ 8 h 1555"/>
                <a:gd name="T120" fmla="*/ 522 w 1359"/>
                <a:gd name="T121" fmla="*/ 32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9" h="1555">
                  <a:moveTo>
                    <a:pt x="522" y="32"/>
                  </a:moveTo>
                  <a:lnTo>
                    <a:pt x="469" y="52"/>
                  </a:lnTo>
                  <a:lnTo>
                    <a:pt x="372" y="102"/>
                  </a:lnTo>
                  <a:lnTo>
                    <a:pt x="285" y="163"/>
                  </a:lnTo>
                  <a:lnTo>
                    <a:pt x="209" y="236"/>
                  </a:lnTo>
                  <a:lnTo>
                    <a:pt x="145" y="319"/>
                  </a:lnTo>
                  <a:lnTo>
                    <a:pt x="92" y="414"/>
                  </a:lnTo>
                  <a:lnTo>
                    <a:pt x="50" y="520"/>
                  </a:lnTo>
                  <a:lnTo>
                    <a:pt x="19" y="636"/>
                  </a:lnTo>
                  <a:lnTo>
                    <a:pt x="9" y="699"/>
                  </a:lnTo>
                  <a:lnTo>
                    <a:pt x="3" y="746"/>
                  </a:lnTo>
                  <a:lnTo>
                    <a:pt x="0" y="841"/>
                  </a:lnTo>
                  <a:lnTo>
                    <a:pt x="7" y="936"/>
                  </a:lnTo>
                  <a:lnTo>
                    <a:pt x="23" y="1028"/>
                  </a:lnTo>
                  <a:lnTo>
                    <a:pt x="49" y="1116"/>
                  </a:lnTo>
                  <a:lnTo>
                    <a:pt x="84" y="1199"/>
                  </a:lnTo>
                  <a:lnTo>
                    <a:pt x="126" y="1275"/>
                  </a:lnTo>
                  <a:lnTo>
                    <a:pt x="177" y="1342"/>
                  </a:lnTo>
                  <a:lnTo>
                    <a:pt x="206" y="1372"/>
                  </a:lnTo>
                  <a:lnTo>
                    <a:pt x="223" y="1389"/>
                  </a:lnTo>
                  <a:lnTo>
                    <a:pt x="267" y="1425"/>
                  </a:lnTo>
                  <a:lnTo>
                    <a:pt x="318" y="1460"/>
                  </a:lnTo>
                  <a:lnTo>
                    <a:pt x="370" y="1490"/>
                  </a:lnTo>
                  <a:lnTo>
                    <a:pt x="394" y="1502"/>
                  </a:lnTo>
                  <a:lnTo>
                    <a:pt x="431" y="1520"/>
                  </a:lnTo>
                  <a:lnTo>
                    <a:pt x="489" y="1542"/>
                  </a:lnTo>
                  <a:lnTo>
                    <a:pt x="552" y="1552"/>
                  </a:lnTo>
                  <a:lnTo>
                    <a:pt x="645" y="1555"/>
                  </a:lnTo>
                  <a:lnTo>
                    <a:pt x="714" y="1555"/>
                  </a:lnTo>
                  <a:lnTo>
                    <a:pt x="780" y="1555"/>
                  </a:lnTo>
                  <a:lnTo>
                    <a:pt x="872" y="1552"/>
                  </a:lnTo>
                  <a:lnTo>
                    <a:pt x="933" y="1544"/>
                  </a:lnTo>
                  <a:lnTo>
                    <a:pt x="986" y="1526"/>
                  </a:lnTo>
                  <a:lnTo>
                    <a:pt x="1016" y="1512"/>
                  </a:lnTo>
                  <a:lnTo>
                    <a:pt x="1063" y="1488"/>
                  </a:lnTo>
                  <a:lnTo>
                    <a:pt x="1147" y="1431"/>
                  </a:lnTo>
                  <a:lnTo>
                    <a:pt x="1217" y="1364"/>
                  </a:lnTo>
                  <a:lnTo>
                    <a:pt x="1274" y="1285"/>
                  </a:lnTo>
                  <a:lnTo>
                    <a:pt x="1297" y="1240"/>
                  </a:lnTo>
                  <a:lnTo>
                    <a:pt x="1322" y="1189"/>
                  </a:lnTo>
                  <a:lnTo>
                    <a:pt x="1351" y="1113"/>
                  </a:lnTo>
                  <a:lnTo>
                    <a:pt x="1359" y="1072"/>
                  </a:lnTo>
                  <a:lnTo>
                    <a:pt x="1357" y="1052"/>
                  </a:lnTo>
                  <a:lnTo>
                    <a:pt x="1351" y="1035"/>
                  </a:lnTo>
                  <a:lnTo>
                    <a:pt x="1339" y="1022"/>
                  </a:lnTo>
                  <a:lnTo>
                    <a:pt x="1331" y="1017"/>
                  </a:lnTo>
                  <a:lnTo>
                    <a:pt x="1319" y="1010"/>
                  </a:lnTo>
                  <a:lnTo>
                    <a:pt x="1300" y="1005"/>
                  </a:lnTo>
                  <a:lnTo>
                    <a:pt x="1282" y="1012"/>
                  </a:lnTo>
                  <a:lnTo>
                    <a:pt x="1258" y="1032"/>
                  </a:lnTo>
                  <a:lnTo>
                    <a:pt x="1241" y="1049"/>
                  </a:lnTo>
                  <a:lnTo>
                    <a:pt x="1226" y="1063"/>
                  </a:lnTo>
                  <a:lnTo>
                    <a:pt x="1193" y="1090"/>
                  </a:lnTo>
                  <a:lnTo>
                    <a:pt x="1138" y="1123"/>
                  </a:lnTo>
                  <a:lnTo>
                    <a:pt x="1057" y="1152"/>
                  </a:lnTo>
                  <a:lnTo>
                    <a:pt x="972" y="1166"/>
                  </a:lnTo>
                  <a:lnTo>
                    <a:pt x="886" y="1165"/>
                  </a:lnTo>
                  <a:lnTo>
                    <a:pt x="803" y="1149"/>
                  </a:lnTo>
                  <a:lnTo>
                    <a:pt x="746" y="1126"/>
                  </a:lnTo>
                  <a:lnTo>
                    <a:pt x="711" y="1106"/>
                  </a:lnTo>
                  <a:lnTo>
                    <a:pt x="679" y="1083"/>
                  </a:lnTo>
                  <a:lnTo>
                    <a:pt x="651" y="1055"/>
                  </a:lnTo>
                  <a:lnTo>
                    <a:pt x="639" y="1040"/>
                  </a:lnTo>
                  <a:lnTo>
                    <a:pt x="606" y="995"/>
                  </a:lnTo>
                  <a:lnTo>
                    <a:pt x="570" y="932"/>
                  </a:lnTo>
                  <a:lnTo>
                    <a:pt x="553" y="889"/>
                  </a:lnTo>
                  <a:lnTo>
                    <a:pt x="539" y="842"/>
                  </a:lnTo>
                  <a:lnTo>
                    <a:pt x="530" y="790"/>
                  </a:lnTo>
                  <a:lnTo>
                    <a:pt x="523" y="698"/>
                  </a:lnTo>
                  <a:lnTo>
                    <a:pt x="522" y="622"/>
                  </a:lnTo>
                  <a:lnTo>
                    <a:pt x="523" y="539"/>
                  </a:lnTo>
                  <a:lnTo>
                    <a:pt x="531" y="438"/>
                  </a:lnTo>
                  <a:lnTo>
                    <a:pt x="541" y="381"/>
                  </a:lnTo>
                  <a:lnTo>
                    <a:pt x="554" y="331"/>
                  </a:lnTo>
                  <a:lnTo>
                    <a:pt x="571" y="288"/>
                  </a:lnTo>
                  <a:lnTo>
                    <a:pt x="593" y="249"/>
                  </a:lnTo>
                  <a:lnTo>
                    <a:pt x="619" y="215"/>
                  </a:lnTo>
                  <a:lnTo>
                    <a:pt x="634" y="199"/>
                  </a:lnTo>
                  <a:lnTo>
                    <a:pt x="650" y="183"/>
                  </a:lnTo>
                  <a:lnTo>
                    <a:pt x="676" y="162"/>
                  </a:lnTo>
                  <a:lnTo>
                    <a:pt x="702" y="151"/>
                  </a:lnTo>
                  <a:lnTo>
                    <a:pt x="733" y="149"/>
                  </a:lnTo>
                  <a:lnTo>
                    <a:pt x="754" y="150"/>
                  </a:lnTo>
                  <a:lnTo>
                    <a:pt x="773" y="152"/>
                  </a:lnTo>
                  <a:lnTo>
                    <a:pt x="803" y="159"/>
                  </a:lnTo>
                  <a:lnTo>
                    <a:pt x="826" y="172"/>
                  </a:lnTo>
                  <a:lnTo>
                    <a:pt x="848" y="196"/>
                  </a:lnTo>
                  <a:lnTo>
                    <a:pt x="859" y="212"/>
                  </a:lnTo>
                  <a:lnTo>
                    <a:pt x="871" y="230"/>
                  </a:lnTo>
                  <a:lnTo>
                    <a:pt x="886" y="265"/>
                  </a:lnTo>
                  <a:lnTo>
                    <a:pt x="894" y="310"/>
                  </a:lnTo>
                  <a:lnTo>
                    <a:pt x="897" y="377"/>
                  </a:lnTo>
                  <a:lnTo>
                    <a:pt x="897" y="424"/>
                  </a:lnTo>
                  <a:lnTo>
                    <a:pt x="897" y="580"/>
                  </a:lnTo>
                  <a:lnTo>
                    <a:pt x="1057" y="580"/>
                  </a:lnTo>
                  <a:lnTo>
                    <a:pt x="1111" y="580"/>
                  </a:lnTo>
                  <a:lnTo>
                    <a:pt x="1181" y="578"/>
                  </a:lnTo>
                  <a:lnTo>
                    <a:pt x="1221" y="568"/>
                  </a:lnTo>
                  <a:lnTo>
                    <a:pt x="1248" y="547"/>
                  </a:lnTo>
                  <a:lnTo>
                    <a:pt x="1264" y="530"/>
                  </a:lnTo>
                  <a:lnTo>
                    <a:pt x="1280" y="512"/>
                  </a:lnTo>
                  <a:lnTo>
                    <a:pt x="1305" y="468"/>
                  </a:lnTo>
                  <a:lnTo>
                    <a:pt x="1320" y="420"/>
                  </a:lnTo>
                  <a:lnTo>
                    <a:pt x="1327" y="368"/>
                  </a:lnTo>
                  <a:lnTo>
                    <a:pt x="1324" y="314"/>
                  </a:lnTo>
                  <a:lnTo>
                    <a:pt x="1313" y="261"/>
                  </a:lnTo>
                  <a:lnTo>
                    <a:pt x="1293" y="209"/>
                  </a:lnTo>
                  <a:lnTo>
                    <a:pt x="1265" y="162"/>
                  </a:lnTo>
                  <a:lnTo>
                    <a:pt x="1247" y="140"/>
                  </a:lnTo>
                  <a:lnTo>
                    <a:pt x="1231" y="123"/>
                  </a:lnTo>
                  <a:lnTo>
                    <a:pt x="1196" y="92"/>
                  </a:lnTo>
                  <a:lnTo>
                    <a:pt x="1158" y="67"/>
                  </a:lnTo>
                  <a:lnTo>
                    <a:pt x="1114" y="46"/>
                  </a:lnTo>
                  <a:lnTo>
                    <a:pt x="1064" y="30"/>
                  </a:lnTo>
                  <a:lnTo>
                    <a:pt x="1006" y="17"/>
                  </a:lnTo>
                  <a:lnTo>
                    <a:pt x="905" y="5"/>
                  </a:lnTo>
                  <a:lnTo>
                    <a:pt x="822" y="2"/>
                  </a:lnTo>
                  <a:lnTo>
                    <a:pt x="762" y="0"/>
                  </a:lnTo>
                  <a:lnTo>
                    <a:pt x="674" y="1"/>
                  </a:lnTo>
                  <a:lnTo>
                    <a:pt x="609" y="8"/>
                  </a:lnTo>
                  <a:lnTo>
                    <a:pt x="553" y="22"/>
                  </a:lnTo>
                  <a:lnTo>
                    <a:pt x="52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6">
              <a:extLst>
                <a:ext uri="{FF2B5EF4-FFF2-40B4-BE49-F238E27FC236}">
                  <a16:creationId xmlns:a16="http://schemas.microsoft.com/office/drawing/2014/main" id="{8202D3B6-7C03-4146-A56C-A2EB822BB101}"/>
                </a:ext>
              </a:extLst>
            </p:cNvPr>
            <p:cNvSpPr>
              <a:spLocks/>
            </p:cNvSpPr>
            <p:nvPr userDrawn="1"/>
          </p:nvSpPr>
          <p:spPr bwMode="auto">
            <a:xfrm>
              <a:off x="5036" y="1453"/>
              <a:ext cx="442" cy="566"/>
            </a:xfrm>
            <a:custGeom>
              <a:avLst/>
              <a:gdLst>
                <a:gd name="T0" fmla="*/ 226 w 1213"/>
                <a:gd name="T1" fmla="*/ 84 h 1559"/>
                <a:gd name="T2" fmla="*/ 68 w 1213"/>
                <a:gd name="T3" fmla="*/ 238 h 1559"/>
                <a:gd name="T4" fmla="*/ 6 w 1213"/>
                <a:gd name="T5" fmla="*/ 463 h 1559"/>
                <a:gd name="T6" fmla="*/ 16 w 1213"/>
                <a:gd name="T7" fmla="*/ 658 h 1559"/>
                <a:gd name="T8" fmla="*/ 81 w 1213"/>
                <a:gd name="T9" fmla="*/ 797 h 1559"/>
                <a:gd name="T10" fmla="*/ 211 w 1213"/>
                <a:gd name="T11" fmla="*/ 920 h 1559"/>
                <a:gd name="T12" fmla="*/ 467 w 1213"/>
                <a:gd name="T13" fmla="*/ 1033 h 1559"/>
                <a:gd name="T14" fmla="*/ 697 w 1213"/>
                <a:gd name="T15" fmla="*/ 1126 h 1559"/>
                <a:gd name="T16" fmla="*/ 766 w 1213"/>
                <a:gd name="T17" fmla="*/ 1212 h 1559"/>
                <a:gd name="T18" fmla="*/ 771 w 1213"/>
                <a:gd name="T19" fmla="*/ 1289 h 1559"/>
                <a:gd name="T20" fmla="*/ 706 w 1213"/>
                <a:gd name="T21" fmla="*/ 1387 h 1559"/>
                <a:gd name="T22" fmla="*/ 577 w 1213"/>
                <a:gd name="T23" fmla="*/ 1432 h 1559"/>
                <a:gd name="T24" fmla="*/ 475 w 1213"/>
                <a:gd name="T25" fmla="*/ 1420 h 1559"/>
                <a:gd name="T26" fmla="*/ 333 w 1213"/>
                <a:gd name="T27" fmla="*/ 1342 h 1559"/>
                <a:gd name="T28" fmla="*/ 222 w 1213"/>
                <a:gd name="T29" fmla="*/ 1203 h 1559"/>
                <a:gd name="T30" fmla="*/ 170 w 1213"/>
                <a:gd name="T31" fmla="*/ 1086 h 1559"/>
                <a:gd name="T32" fmla="*/ 101 w 1213"/>
                <a:gd name="T33" fmla="*/ 1034 h 1559"/>
                <a:gd name="T34" fmla="*/ 8 w 1213"/>
                <a:gd name="T35" fmla="*/ 1229 h 1559"/>
                <a:gd name="T36" fmla="*/ 32 w 1213"/>
                <a:gd name="T37" fmla="*/ 1422 h 1559"/>
                <a:gd name="T38" fmla="*/ 139 w 1213"/>
                <a:gd name="T39" fmla="*/ 1499 h 1559"/>
                <a:gd name="T40" fmla="*/ 300 w 1213"/>
                <a:gd name="T41" fmla="*/ 1548 h 1559"/>
                <a:gd name="T42" fmla="*/ 555 w 1213"/>
                <a:gd name="T43" fmla="*/ 1559 h 1559"/>
                <a:gd name="T44" fmla="*/ 805 w 1213"/>
                <a:gd name="T45" fmla="*/ 1548 h 1559"/>
                <a:gd name="T46" fmla="*/ 929 w 1213"/>
                <a:gd name="T47" fmla="*/ 1504 h 1559"/>
                <a:gd name="T48" fmla="*/ 1111 w 1213"/>
                <a:gd name="T49" fmla="*/ 1366 h 1559"/>
                <a:gd name="T50" fmla="*/ 1202 w 1213"/>
                <a:gd name="T51" fmla="*/ 1166 h 1559"/>
                <a:gd name="T52" fmla="*/ 1212 w 1213"/>
                <a:gd name="T53" fmla="*/ 981 h 1559"/>
                <a:gd name="T54" fmla="*/ 1175 w 1213"/>
                <a:gd name="T55" fmla="*/ 813 h 1559"/>
                <a:gd name="T56" fmla="*/ 1098 w 1213"/>
                <a:gd name="T57" fmla="*/ 703 h 1559"/>
                <a:gd name="T58" fmla="*/ 984 w 1213"/>
                <a:gd name="T59" fmla="*/ 611 h 1559"/>
                <a:gd name="T60" fmla="*/ 735 w 1213"/>
                <a:gd name="T61" fmla="*/ 503 h 1559"/>
                <a:gd name="T62" fmla="*/ 515 w 1213"/>
                <a:gd name="T63" fmla="*/ 412 h 1559"/>
                <a:gd name="T64" fmla="*/ 457 w 1213"/>
                <a:gd name="T65" fmla="*/ 352 h 1559"/>
                <a:gd name="T66" fmla="*/ 444 w 1213"/>
                <a:gd name="T67" fmla="*/ 247 h 1559"/>
                <a:gd name="T68" fmla="*/ 550 w 1213"/>
                <a:gd name="T69" fmla="*/ 150 h 1559"/>
                <a:gd name="T70" fmla="*/ 698 w 1213"/>
                <a:gd name="T71" fmla="*/ 151 h 1559"/>
                <a:gd name="T72" fmla="*/ 796 w 1213"/>
                <a:gd name="T73" fmla="*/ 204 h 1559"/>
                <a:gd name="T74" fmla="*/ 890 w 1213"/>
                <a:gd name="T75" fmla="*/ 313 h 1559"/>
                <a:gd name="T76" fmla="*/ 945 w 1213"/>
                <a:gd name="T77" fmla="*/ 438 h 1559"/>
                <a:gd name="T78" fmla="*/ 991 w 1213"/>
                <a:gd name="T79" fmla="*/ 467 h 1559"/>
                <a:gd name="T80" fmla="*/ 1105 w 1213"/>
                <a:gd name="T81" fmla="*/ 294 h 1559"/>
                <a:gd name="T82" fmla="*/ 999 w 1213"/>
                <a:gd name="T83" fmla="*/ 70 h 1559"/>
                <a:gd name="T84" fmla="*/ 733 w 1213"/>
                <a:gd name="T85" fmla="*/ 7 h 1559"/>
                <a:gd name="T86" fmla="*/ 456 w 1213"/>
                <a:gd name="T87" fmla="*/ 7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3" h="1559">
                  <a:moveTo>
                    <a:pt x="343" y="33"/>
                  </a:moveTo>
                  <a:lnTo>
                    <a:pt x="301" y="48"/>
                  </a:lnTo>
                  <a:lnTo>
                    <a:pt x="226" y="84"/>
                  </a:lnTo>
                  <a:lnTo>
                    <a:pt x="162" y="128"/>
                  </a:lnTo>
                  <a:lnTo>
                    <a:pt x="110" y="179"/>
                  </a:lnTo>
                  <a:lnTo>
                    <a:pt x="68" y="238"/>
                  </a:lnTo>
                  <a:lnTo>
                    <a:pt x="37" y="305"/>
                  </a:lnTo>
                  <a:lnTo>
                    <a:pt x="16" y="380"/>
                  </a:lnTo>
                  <a:lnTo>
                    <a:pt x="6" y="463"/>
                  </a:lnTo>
                  <a:lnTo>
                    <a:pt x="5" y="508"/>
                  </a:lnTo>
                  <a:lnTo>
                    <a:pt x="6" y="565"/>
                  </a:lnTo>
                  <a:lnTo>
                    <a:pt x="16" y="658"/>
                  </a:lnTo>
                  <a:lnTo>
                    <a:pt x="33" y="714"/>
                  </a:lnTo>
                  <a:lnTo>
                    <a:pt x="49" y="748"/>
                  </a:lnTo>
                  <a:lnTo>
                    <a:pt x="81" y="797"/>
                  </a:lnTo>
                  <a:lnTo>
                    <a:pt x="110" y="829"/>
                  </a:lnTo>
                  <a:lnTo>
                    <a:pt x="143" y="864"/>
                  </a:lnTo>
                  <a:lnTo>
                    <a:pt x="211" y="920"/>
                  </a:lnTo>
                  <a:lnTo>
                    <a:pt x="293" y="967"/>
                  </a:lnTo>
                  <a:lnTo>
                    <a:pt x="399" y="1010"/>
                  </a:lnTo>
                  <a:lnTo>
                    <a:pt x="467" y="1033"/>
                  </a:lnTo>
                  <a:lnTo>
                    <a:pt x="556" y="1063"/>
                  </a:lnTo>
                  <a:lnTo>
                    <a:pt x="651" y="1101"/>
                  </a:lnTo>
                  <a:lnTo>
                    <a:pt x="697" y="1126"/>
                  </a:lnTo>
                  <a:lnTo>
                    <a:pt x="730" y="1152"/>
                  </a:lnTo>
                  <a:lnTo>
                    <a:pt x="753" y="1180"/>
                  </a:lnTo>
                  <a:lnTo>
                    <a:pt x="766" y="1212"/>
                  </a:lnTo>
                  <a:lnTo>
                    <a:pt x="771" y="1248"/>
                  </a:lnTo>
                  <a:lnTo>
                    <a:pt x="772" y="1269"/>
                  </a:lnTo>
                  <a:lnTo>
                    <a:pt x="771" y="1289"/>
                  </a:lnTo>
                  <a:lnTo>
                    <a:pt x="759" y="1327"/>
                  </a:lnTo>
                  <a:lnTo>
                    <a:pt x="737" y="1360"/>
                  </a:lnTo>
                  <a:lnTo>
                    <a:pt x="706" y="1387"/>
                  </a:lnTo>
                  <a:lnTo>
                    <a:pt x="668" y="1409"/>
                  </a:lnTo>
                  <a:lnTo>
                    <a:pt x="625" y="1424"/>
                  </a:lnTo>
                  <a:lnTo>
                    <a:pt x="577" y="1432"/>
                  </a:lnTo>
                  <a:lnTo>
                    <a:pt x="527" y="1430"/>
                  </a:lnTo>
                  <a:lnTo>
                    <a:pt x="502" y="1426"/>
                  </a:lnTo>
                  <a:lnTo>
                    <a:pt x="475" y="1420"/>
                  </a:lnTo>
                  <a:lnTo>
                    <a:pt x="425" y="1401"/>
                  </a:lnTo>
                  <a:lnTo>
                    <a:pt x="377" y="1375"/>
                  </a:lnTo>
                  <a:lnTo>
                    <a:pt x="333" y="1342"/>
                  </a:lnTo>
                  <a:lnTo>
                    <a:pt x="292" y="1302"/>
                  </a:lnTo>
                  <a:lnTo>
                    <a:pt x="255" y="1256"/>
                  </a:lnTo>
                  <a:lnTo>
                    <a:pt x="222" y="1203"/>
                  </a:lnTo>
                  <a:lnTo>
                    <a:pt x="193" y="1144"/>
                  </a:lnTo>
                  <a:lnTo>
                    <a:pt x="180" y="1113"/>
                  </a:lnTo>
                  <a:lnTo>
                    <a:pt x="170" y="1086"/>
                  </a:lnTo>
                  <a:lnTo>
                    <a:pt x="154" y="1053"/>
                  </a:lnTo>
                  <a:lnTo>
                    <a:pt x="134" y="1038"/>
                  </a:lnTo>
                  <a:lnTo>
                    <a:pt x="101" y="1034"/>
                  </a:lnTo>
                  <a:lnTo>
                    <a:pt x="75" y="1034"/>
                  </a:lnTo>
                  <a:lnTo>
                    <a:pt x="0" y="1034"/>
                  </a:lnTo>
                  <a:lnTo>
                    <a:pt x="8" y="1229"/>
                  </a:lnTo>
                  <a:lnTo>
                    <a:pt x="12" y="1307"/>
                  </a:lnTo>
                  <a:lnTo>
                    <a:pt x="21" y="1385"/>
                  </a:lnTo>
                  <a:lnTo>
                    <a:pt x="32" y="1422"/>
                  </a:lnTo>
                  <a:lnTo>
                    <a:pt x="50" y="1450"/>
                  </a:lnTo>
                  <a:lnTo>
                    <a:pt x="78" y="1471"/>
                  </a:lnTo>
                  <a:lnTo>
                    <a:pt x="139" y="1499"/>
                  </a:lnTo>
                  <a:lnTo>
                    <a:pt x="202" y="1521"/>
                  </a:lnTo>
                  <a:lnTo>
                    <a:pt x="236" y="1533"/>
                  </a:lnTo>
                  <a:lnTo>
                    <a:pt x="300" y="1548"/>
                  </a:lnTo>
                  <a:lnTo>
                    <a:pt x="375" y="1556"/>
                  </a:lnTo>
                  <a:lnTo>
                    <a:pt x="481" y="1559"/>
                  </a:lnTo>
                  <a:lnTo>
                    <a:pt x="555" y="1559"/>
                  </a:lnTo>
                  <a:lnTo>
                    <a:pt x="630" y="1559"/>
                  </a:lnTo>
                  <a:lnTo>
                    <a:pt x="735" y="1556"/>
                  </a:lnTo>
                  <a:lnTo>
                    <a:pt x="805" y="1548"/>
                  </a:lnTo>
                  <a:lnTo>
                    <a:pt x="861" y="1533"/>
                  </a:lnTo>
                  <a:lnTo>
                    <a:pt x="890" y="1521"/>
                  </a:lnTo>
                  <a:lnTo>
                    <a:pt x="929" y="1504"/>
                  </a:lnTo>
                  <a:lnTo>
                    <a:pt x="1000" y="1465"/>
                  </a:lnTo>
                  <a:lnTo>
                    <a:pt x="1060" y="1419"/>
                  </a:lnTo>
                  <a:lnTo>
                    <a:pt x="1111" y="1366"/>
                  </a:lnTo>
                  <a:lnTo>
                    <a:pt x="1151" y="1306"/>
                  </a:lnTo>
                  <a:lnTo>
                    <a:pt x="1181" y="1240"/>
                  </a:lnTo>
                  <a:lnTo>
                    <a:pt x="1202" y="1166"/>
                  </a:lnTo>
                  <a:lnTo>
                    <a:pt x="1212" y="1086"/>
                  </a:lnTo>
                  <a:lnTo>
                    <a:pt x="1213" y="1043"/>
                  </a:lnTo>
                  <a:lnTo>
                    <a:pt x="1212" y="981"/>
                  </a:lnTo>
                  <a:lnTo>
                    <a:pt x="1202" y="903"/>
                  </a:lnTo>
                  <a:lnTo>
                    <a:pt x="1191" y="856"/>
                  </a:lnTo>
                  <a:lnTo>
                    <a:pt x="1175" y="813"/>
                  </a:lnTo>
                  <a:lnTo>
                    <a:pt x="1155" y="774"/>
                  </a:lnTo>
                  <a:lnTo>
                    <a:pt x="1129" y="738"/>
                  </a:lnTo>
                  <a:lnTo>
                    <a:pt x="1098" y="703"/>
                  </a:lnTo>
                  <a:lnTo>
                    <a:pt x="1080" y="686"/>
                  </a:lnTo>
                  <a:lnTo>
                    <a:pt x="1048" y="657"/>
                  </a:lnTo>
                  <a:lnTo>
                    <a:pt x="984" y="611"/>
                  </a:lnTo>
                  <a:lnTo>
                    <a:pt x="907" y="570"/>
                  </a:lnTo>
                  <a:lnTo>
                    <a:pt x="803" y="527"/>
                  </a:lnTo>
                  <a:lnTo>
                    <a:pt x="735" y="503"/>
                  </a:lnTo>
                  <a:lnTo>
                    <a:pt x="670" y="480"/>
                  </a:lnTo>
                  <a:lnTo>
                    <a:pt x="576" y="443"/>
                  </a:lnTo>
                  <a:lnTo>
                    <a:pt x="515" y="412"/>
                  </a:lnTo>
                  <a:lnTo>
                    <a:pt x="478" y="381"/>
                  </a:lnTo>
                  <a:lnTo>
                    <a:pt x="465" y="364"/>
                  </a:lnTo>
                  <a:lnTo>
                    <a:pt x="457" y="352"/>
                  </a:lnTo>
                  <a:lnTo>
                    <a:pt x="446" y="328"/>
                  </a:lnTo>
                  <a:lnTo>
                    <a:pt x="438" y="292"/>
                  </a:lnTo>
                  <a:lnTo>
                    <a:pt x="444" y="247"/>
                  </a:lnTo>
                  <a:lnTo>
                    <a:pt x="467" y="206"/>
                  </a:lnTo>
                  <a:lnTo>
                    <a:pt x="503" y="173"/>
                  </a:lnTo>
                  <a:lnTo>
                    <a:pt x="550" y="150"/>
                  </a:lnTo>
                  <a:lnTo>
                    <a:pt x="606" y="139"/>
                  </a:lnTo>
                  <a:lnTo>
                    <a:pt x="667" y="142"/>
                  </a:lnTo>
                  <a:lnTo>
                    <a:pt x="698" y="151"/>
                  </a:lnTo>
                  <a:lnTo>
                    <a:pt x="719" y="158"/>
                  </a:lnTo>
                  <a:lnTo>
                    <a:pt x="759" y="178"/>
                  </a:lnTo>
                  <a:lnTo>
                    <a:pt x="796" y="204"/>
                  </a:lnTo>
                  <a:lnTo>
                    <a:pt x="830" y="235"/>
                  </a:lnTo>
                  <a:lnTo>
                    <a:pt x="861" y="272"/>
                  </a:lnTo>
                  <a:lnTo>
                    <a:pt x="890" y="313"/>
                  </a:lnTo>
                  <a:lnTo>
                    <a:pt x="915" y="360"/>
                  </a:lnTo>
                  <a:lnTo>
                    <a:pt x="936" y="411"/>
                  </a:lnTo>
                  <a:lnTo>
                    <a:pt x="945" y="438"/>
                  </a:lnTo>
                  <a:lnTo>
                    <a:pt x="948" y="446"/>
                  </a:lnTo>
                  <a:lnTo>
                    <a:pt x="959" y="458"/>
                  </a:lnTo>
                  <a:lnTo>
                    <a:pt x="991" y="467"/>
                  </a:lnTo>
                  <a:lnTo>
                    <a:pt x="1030" y="468"/>
                  </a:lnTo>
                  <a:lnTo>
                    <a:pt x="1105" y="468"/>
                  </a:lnTo>
                  <a:lnTo>
                    <a:pt x="1105" y="294"/>
                  </a:lnTo>
                  <a:lnTo>
                    <a:pt x="1105" y="121"/>
                  </a:lnTo>
                  <a:lnTo>
                    <a:pt x="1035" y="86"/>
                  </a:lnTo>
                  <a:lnTo>
                    <a:pt x="999" y="70"/>
                  </a:lnTo>
                  <a:lnTo>
                    <a:pt x="918" y="43"/>
                  </a:lnTo>
                  <a:lnTo>
                    <a:pt x="828" y="22"/>
                  </a:lnTo>
                  <a:lnTo>
                    <a:pt x="733" y="7"/>
                  </a:lnTo>
                  <a:lnTo>
                    <a:pt x="637" y="0"/>
                  </a:lnTo>
                  <a:lnTo>
                    <a:pt x="544" y="0"/>
                  </a:lnTo>
                  <a:lnTo>
                    <a:pt x="456" y="7"/>
                  </a:lnTo>
                  <a:lnTo>
                    <a:pt x="377" y="22"/>
                  </a:lnTo>
                  <a:lnTo>
                    <a:pt x="34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17">
              <a:extLst>
                <a:ext uri="{FF2B5EF4-FFF2-40B4-BE49-F238E27FC236}">
                  <a16:creationId xmlns:a16="http://schemas.microsoft.com/office/drawing/2014/main" id="{36ABC5A8-0F8C-48C8-AAF9-E9383E7E2A85}"/>
                </a:ext>
              </a:extLst>
            </p:cNvPr>
            <p:cNvSpPr>
              <a:spLocks/>
            </p:cNvSpPr>
            <p:nvPr userDrawn="1"/>
          </p:nvSpPr>
          <p:spPr bwMode="auto">
            <a:xfrm>
              <a:off x="5525" y="1794"/>
              <a:ext cx="230" cy="228"/>
            </a:xfrm>
            <a:custGeom>
              <a:avLst/>
              <a:gdLst>
                <a:gd name="T0" fmla="*/ 199 w 631"/>
                <a:gd name="T1" fmla="*/ 13 h 627"/>
                <a:gd name="T2" fmla="*/ 169 w 631"/>
                <a:gd name="T3" fmla="*/ 25 h 627"/>
                <a:gd name="T4" fmla="*/ 115 w 631"/>
                <a:gd name="T5" fmla="*/ 60 h 627"/>
                <a:gd name="T6" fmla="*/ 70 w 631"/>
                <a:gd name="T7" fmla="*/ 106 h 627"/>
                <a:gd name="T8" fmla="*/ 36 w 631"/>
                <a:gd name="T9" fmla="*/ 161 h 627"/>
                <a:gd name="T10" fmla="*/ 12 w 631"/>
                <a:gd name="T11" fmla="*/ 222 h 627"/>
                <a:gd name="T12" fmla="*/ 0 w 631"/>
                <a:gd name="T13" fmla="*/ 287 h 627"/>
                <a:gd name="T14" fmla="*/ 1 w 631"/>
                <a:gd name="T15" fmla="*/ 354 h 627"/>
                <a:gd name="T16" fmla="*/ 16 w 631"/>
                <a:gd name="T17" fmla="*/ 420 h 627"/>
                <a:gd name="T18" fmla="*/ 29 w 631"/>
                <a:gd name="T19" fmla="*/ 452 h 627"/>
                <a:gd name="T20" fmla="*/ 40 w 631"/>
                <a:gd name="T21" fmla="*/ 474 h 627"/>
                <a:gd name="T22" fmla="*/ 64 w 631"/>
                <a:gd name="T23" fmla="*/ 514 h 627"/>
                <a:gd name="T24" fmla="*/ 91 w 631"/>
                <a:gd name="T25" fmla="*/ 547 h 627"/>
                <a:gd name="T26" fmla="*/ 122 w 631"/>
                <a:gd name="T27" fmla="*/ 574 h 627"/>
                <a:gd name="T28" fmla="*/ 157 w 631"/>
                <a:gd name="T29" fmla="*/ 596 h 627"/>
                <a:gd name="T30" fmla="*/ 196 w 631"/>
                <a:gd name="T31" fmla="*/ 611 h 627"/>
                <a:gd name="T32" fmla="*/ 240 w 631"/>
                <a:gd name="T33" fmla="*/ 621 h 627"/>
                <a:gd name="T34" fmla="*/ 289 w 631"/>
                <a:gd name="T35" fmla="*/ 626 h 627"/>
                <a:gd name="T36" fmla="*/ 316 w 631"/>
                <a:gd name="T37" fmla="*/ 627 h 627"/>
                <a:gd name="T38" fmla="*/ 351 w 631"/>
                <a:gd name="T39" fmla="*/ 626 h 627"/>
                <a:gd name="T40" fmla="*/ 416 w 631"/>
                <a:gd name="T41" fmla="*/ 614 h 627"/>
                <a:gd name="T42" fmla="*/ 474 w 631"/>
                <a:gd name="T43" fmla="*/ 593 h 627"/>
                <a:gd name="T44" fmla="*/ 524 w 631"/>
                <a:gd name="T45" fmla="*/ 561 h 627"/>
                <a:gd name="T46" fmla="*/ 565 w 631"/>
                <a:gd name="T47" fmla="*/ 520 h 627"/>
                <a:gd name="T48" fmla="*/ 597 w 631"/>
                <a:gd name="T49" fmla="*/ 471 h 627"/>
                <a:gd name="T50" fmla="*/ 618 w 631"/>
                <a:gd name="T51" fmla="*/ 413 h 627"/>
                <a:gd name="T52" fmla="*/ 630 w 631"/>
                <a:gd name="T53" fmla="*/ 348 h 627"/>
                <a:gd name="T54" fmla="*/ 631 w 631"/>
                <a:gd name="T55" fmla="*/ 313 h 627"/>
                <a:gd name="T56" fmla="*/ 629 w 631"/>
                <a:gd name="T57" fmla="*/ 281 h 627"/>
                <a:gd name="T58" fmla="*/ 619 w 631"/>
                <a:gd name="T59" fmla="*/ 220 h 627"/>
                <a:gd name="T60" fmla="*/ 598 w 631"/>
                <a:gd name="T61" fmla="*/ 166 h 627"/>
                <a:gd name="T62" fmla="*/ 569 w 631"/>
                <a:gd name="T63" fmla="*/ 117 h 627"/>
                <a:gd name="T64" fmla="*/ 532 w 631"/>
                <a:gd name="T65" fmla="*/ 76 h 627"/>
                <a:gd name="T66" fmla="*/ 487 w 631"/>
                <a:gd name="T67" fmla="*/ 44 h 627"/>
                <a:gd name="T68" fmla="*/ 435 w 631"/>
                <a:gd name="T69" fmla="*/ 19 h 627"/>
                <a:gd name="T70" fmla="*/ 377 w 631"/>
                <a:gd name="T71" fmla="*/ 5 h 627"/>
                <a:gd name="T72" fmla="*/ 346 w 631"/>
                <a:gd name="T73" fmla="*/ 2 h 627"/>
                <a:gd name="T74" fmla="*/ 306 w 631"/>
                <a:gd name="T75" fmla="*/ 0 h 627"/>
                <a:gd name="T76" fmla="*/ 227 w 631"/>
                <a:gd name="T77" fmla="*/ 6 h 627"/>
                <a:gd name="T78" fmla="*/ 199 w 631"/>
                <a:gd name="T79" fmla="*/ 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1" h="627">
                  <a:moveTo>
                    <a:pt x="199" y="13"/>
                  </a:moveTo>
                  <a:lnTo>
                    <a:pt x="169" y="25"/>
                  </a:lnTo>
                  <a:lnTo>
                    <a:pt x="115" y="60"/>
                  </a:lnTo>
                  <a:lnTo>
                    <a:pt x="70" y="106"/>
                  </a:lnTo>
                  <a:lnTo>
                    <a:pt x="36" y="161"/>
                  </a:lnTo>
                  <a:lnTo>
                    <a:pt x="12" y="222"/>
                  </a:lnTo>
                  <a:lnTo>
                    <a:pt x="0" y="287"/>
                  </a:lnTo>
                  <a:lnTo>
                    <a:pt x="1" y="354"/>
                  </a:lnTo>
                  <a:lnTo>
                    <a:pt x="16" y="420"/>
                  </a:lnTo>
                  <a:lnTo>
                    <a:pt x="29" y="452"/>
                  </a:lnTo>
                  <a:lnTo>
                    <a:pt x="40" y="474"/>
                  </a:lnTo>
                  <a:lnTo>
                    <a:pt x="64" y="514"/>
                  </a:lnTo>
                  <a:lnTo>
                    <a:pt x="91" y="547"/>
                  </a:lnTo>
                  <a:lnTo>
                    <a:pt x="122" y="574"/>
                  </a:lnTo>
                  <a:lnTo>
                    <a:pt x="157" y="596"/>
                  </a:lnTo>
                  <a:lnTo>
                    <a:pt x="196" y="611"/>
                  </a:lnTo>
                  <a:lnTo>
                    <a:pt x="240" y="621"/>
                  </a:lnTo>
                  <a:lnTo>
                    <a:pt x="289" y="626"/>
                  </a:lnTo>
                  <a:lnTo>
                    <a:pt x="316" y="627"/>
                  </a:lnTo>
                  <a:lnTo>
                    <a:pt x="351" y="626"/>
                  </a:lnTo>
                  <a:lnTo>
                    <a:pt x="416" y="614"/>
                  </a:lnTo>
                  <a:lnTo>
                    <a:pt x="474" y="593"/>
                  </a:lnTo>
                  <a:lnTo>
                    <a:pt x="524" y="561"/>
                  </a:lnTo>
                  <a:lnTo>
                    <a:pt x="565" y="520"/>
                  </a:lnTo>
                  <a:lnTo>
                    <a:pt x="597" y="471"/>
                  </a:lnTo>
                  <a:lnTo>
                    <a:pt x="618" y="413"/>
                  </a:lnTo>
                  <a:lnTo>
                    <a:pt x="630" y="348"/>
                  </a:lnTo>
                  <a:lnTo>
                    <a:pt x="631" y="313"/>
                  </a:lnTo>
                  <a:lnTo>
                    <a:pt x="629" y="281"/>
                  </a:lnTo>
                  <a:lnTo>
                    <a:pt x="619" y="220"/>
                  </a:lnTo>
                  <a:lnTo>
                    <a:pt x="598" y="166"/>
                  </a:lnTo>
                  <a:lnTo>
                    <a:pt x="569" y="117"/>
                  </a:lnTo>
                  <a:lnTo>
                    <a:pt x="532" y="76"/>
                  </a:lnTo>
                  <a:lnTo>
                    <a:pt x="487" y="44"/>
                  </a:lnTo>
                  <a:lnTo>
                    <a:pt x="435" y="19"/>
                  </a:lnTo>
                  <a:lnTo>
                    <a:pt x="377" y="5"/>
                  </a:lnTo>
                  <a:lnTo>
                    <a:pt x="346" y="2"/>
                  </a:lnTo>
                  <a:lnTo>
                    <a:pt x="306" y="0"/>
                  </a:lnTo>
                  <a:lnTo>
                    <a:pt x="227" y="6"/>
                  </a:lnTo>
                  <a:lnTo>
                    <a:pt x="19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 name="Espace réservé du texte 4">
            <a:extLst>
              <a:ext uri="{FF2B5EF4-FFF2-40B4-BE49-F238E27FC236}">
                <a16:creationId xmlns:a16="http://schemas.microsoft.com/office/drawing/2014/main" id="{88828F11-6A2C-4801-9E8F-6C6D06A2E563}"/>
              </a:ext>
            </a:extLst>
          </p:cNvPr>
          <p:cNvSpPr txBox="1">
            <a:spLocks/>
          </p:cNvSpPr>
          <p:nvPr/>
        </p:nvSpPr>
        <p:spPr>
          <a:xfrm>
            <a:off x="3321337" y="1241441"/>
            <a:ext cx="5667124" cy="2920189"/>
          </a:xfrm>
          <a:prstGeom prst="rect">
            <a:avLst/>
          </a:prstGeom>
        </p:spPr>
        <p:txBody>
          <a:bodyPr/>
          <a:lstStyle>
            <a:lvl1pPr marL="228582" indent="-228582"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2"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5" indent="-228582"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6"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2"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800"/>
              </a:spcBef>
            </a:pPr>
            <a:r>
              <a:rPr lang="fr-FR" sz="1400">
                <a:solidFill>
                  <a:schemeClr val="bg1"/>
                </a:solidFill>
              </a:rPr>
              <a:t>AP-HP : Liem Binh Luong, médecin infectiologue à l’hôpital Cochin et l’Institut Pasteur</a:t>
            </a:r>
          </a:p>
          <a:p>
            <a:pPr marL="285750" indent="-285750">
              <a:lnSpc>
                <a:spcPct val="100000"/>
              </a:lnSpc>
              <a:spcBef>
                <a:spcPts val="1800"/>
              </a:spcBef>
            </a:pPr>
            <a:r>
              <a:rPr lang="fr-FR" sz="1400">
                <a:solidFill>
                  <a:schemeClr val="bg1"/>
                </a:solidFill>
              </a:rPr>
              <a:t>Université Paris Dauphine : Gabriel Turinici, Mathématicien</a:t>
            </a:r>
          </a:p>
          <a:p>
            <a:pPr marL="285750" indent="-285750">
              <a:lnSpc>
                <a:spcPct val="100000"/>
              </a:lnSpc>
              <a:spcBef>
                <a:spcPts val="1800"/>
              </a:spcBef>
            </a:pPr>
            <a:r>
              <a:rPr lang="fr-FR" sz="1400">
                <a:solidFill>
                  <a:schemeClr val="bg1"/>
                </a:solidFill>
              </a:rPr>
              <a:t>ENSAE : Xavier Dupré, Expert Data Science</a:t>
            </a:r>
          </a:p>
          <a:p>
            <a:pPr marL="285750" indent="-285750">
              <a:lnSpc>
                <a:spcPct val="100000"/>
              </a:lnSpc>
              <a:spcBef>
                <a:spcPts val="1800"/>
              </a:spcBef>
            </a:pPr>
            <a:r>
              <a:rPr lang="fr-FR" sz="1400">
                <a:solidFill>
                  <a:schemeClr val="bg1"/>
                </a:solidFill>
              </a:rPr>
              <a:t>Ecole Polytechnique : Jean-Baptiste Remy</a:t>
            </a:r>
          </a:p>
          <a:p>
            <a:pPr marL="285750" indent="-285750">
              <a:lnSpc>
                <a:spcPct val="100000"/>
              </a:lnSpc>
              <a:spcBef>
                <a:spcPts val="1800"/>
              </a:spcBef>
            </a:pPr>
            <a:r>
              <a:rPr lang="fr-FR" sz="1400">
                <a:solidFill>
                  <a:schemeClr val="bg1"/>
                </a:solidFill>
              </a:rPr>
              <a:t>Arthur Charpentier et Romuald Elie, Mathématicien</a:t>
            </a:r>
          </a:p>
          <a:p>
            <a:pPr marL="285750" indent="-285750">
              <a:lnSpc>
                <a:spcPct val="100000"/>
              </a:lnSpc>
              <a:spcBef>
                <a:spcPts val="1800"/>
              </a:spcBef>
            </a:pPr>
            <a:r>
              <a:rPr lang="fr-FR" sz="1400">
                <a:solidFill>
                  <a:schemeClr val="bg1"/>
                </a:solidFill>
              </a:rPr>
              <a:t>Expert en virologie consulté : Pierre </a:t>
            </a:r>
            <a:r>
              <a:rPr lang="fr-FR" sz="1400" err="1">
                <a:solidFill>
                  <a:schemeClr val="bg1"/>
                </a:solidFill>
              </a:rPr>
              <a:t>Sonigo</a:t>
            </a:r>
            <a:endParaRPr lang="en-US" sz="1400">
              <a:solidFill>
                <a:schemeClr val="bg1"/>
              </a:solidFill>
            </a:endParaRPr>
          </a:p>
        </p:txBody>
      </p:sp>
      <p:pic>
        <p:nvPicPr>
          <p:cNvPr id="25" name="Image 24" descr="Une image contenant dessin, signe, horloge&#10;&#10;Description générée automatiquement">
            <a:extLst>
              <a:ext uri="{FF2B5EF4-FFF2-40B4-BE49-F238E27FC236}">
                <a16:creationId xmlns:a16="http://schemas.microsoft.com/office/drawing/2014/main" id="{8BC0309F-318B-47E0-A8F0-114A4434C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36" y="1223415"/>
            <a:ext cx="1409017" cy="318130"/>
          </a:xfrm>
          <a:prstGeom prst="rect">
            <a:avLst/>
          </a:prstGeom>
        </p:spPr>
      </p:pic>
      <p:pic>
        <p:nvPicPr>
          <p:cNvPr id="26" name="Image 25" descr="Une image contenant alimentation&#10;&#10;Description générée automatiquement">
            <a:extLst>
              <a:ext uri="{FF2B5EF4-FFF2-40B4-BE49-F238E27FC236}">
                <a16:creationId xmlns:a16="http://schemas.microsoft.com/office/drawing/2014/main" id="{C829A353-295F-45E0-BD36-E7E3A914F930}"/>
              </a:ext>
            </a:extLst>
          </p:cNvPr>
          <p:cNvPicPr>
            <a:picLocks noChangeAspect="1"/>
          </p:cNvPicPr>
          <p:nvPr/>
        </p:nvPicPr>
        <p:blipFill rotWithShape="1">
          <a:blip r:embed="rId4">
            <a:extLst>
              <a:ext uri="{28A0092B-C50C-407E-A947-70E740481C1C}">
                <a14:useLocalDpi xmlns:a14="http://schemas.microsoft.com/office/drawing/2010/main" val="0"/>
              </a:ext>
            </a:extLst>
          </a:blip>
          <a:srcRect t="37437" b="33130"/>
          <a:stretch/>
        </p:blipFill>
        <p:spPr>
          <a:xfrm>
            <a:off x="731396" y="1796063"/>
            <a:ext cx="1351097" cy="318130"/>
          </a:xfrm>
          <a:prstGeom prst="rect">
            <a:avLst/>
          </a:prstGeom>
        </p:spPr>
      </p:pic>
      <p:pic>
        <p:nvPicPr>
          <p:cNvPr id="27" name="Image 26">
            <a:extLst>
              <a:ext uri="{FF2B5EF4-FFF2-40B4-BE49-F238E27FC236}">
                <a16:creationId xmlns:a16="http://schemas.microsoft.com/office/drawing/2014/main" id="{8548952C-0D35-436B-A300-316E3E69CFDF}"/>
              </a:ext>
            </a:extLst>
          </p:cNvPr>
          <p:cNvPicPr>
            <a:picLocks noChangeAspect="1"/>
          </p:cNvPicPr>
          <p:nvPr/>
        </p:nvPicPr>
        <p:blipFill rotWithShape="1">
          <a:blip r:embed="rId5">
            <a:extLst>
              <a:ext uri="{28A0092B-C50C-407E-A947-70E740481C1C}">
                <a14:useLocalDpi xmlns:a14="http://schemas.microsoft.com/office/drawing/2010/main" val="0"/>
              </a:ext>
            </a:extLst>
          </a:blip>
          <a:srcRect t="12024" b="7866"/>
          <a:stretch/>
        </p:blipFill>
        <p:spPr>
          <a:xfrm>
            <a:off x="864532" y="2368711"/>
            <a:ext cx="1084824" cy="579021"/>
          </a:xfrm>
          <a:prstGeom prst="rect">
            <a:avLst/>
          </a:prstGeom>
        </p:spPr>
      </p:pic>
      <p:pic>
        <p:nvPicPr>
          <p:cNvPr id="28" name="Picture 2" descr="SynapseS">
            <a:extLst>
              <a:ext uri="{FF2B5EF4-FFF2-40B4-BE49-F238E27FC236}">
                <a16:creationId xmlns:a16="http://schemas.microsoft.com/office/drawing/2014/main" id="{ACC26383-974C-4F97-B327-6D34415BFA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471" y="3202250"/>
            <a:ext cx="1014947" cy="441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93CBBE26-5922-4FA3-B60A-2AFAD58819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501" y="3898570"/>
            <a:ext cx="1130887" cy="23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54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0"/>
          <p:cNvSpPr txBox="1"/>
          <p:nvPr/>
        </p:nvSpPr>
        <p:spPr>
          <a:xfrm>
            <a:off x="296558" y="59770"/>
            <a:ext cx="8636600" cy="523220"/>
          </a:xfrm>
          <a:prstGeom prst="rect">
            <a:avLst/>
          </a:prstGeom>
          <a:noFill/>
          <a:ln>
            <a:noFill/>
          </a:ln>
        </p:spPr>
        <p:txBody>
          <a:bodyPr spcFirstLastPara="1" wrap="square" lIns="91425" tIns="91425" rIns="91425" bIns="91425" anchor="t" anchorCtr="0">
            <a:noAutofit/>
          </a:bodyPr>
          <a:lstStyle/>
          <a:p>
            <a:pPr lvl="0"/>
            <a:r>
              <a:rPr lang="fr-FR" sz="2400" b="1" dirty="0">
                <a:latin typeface="Roboto" panose="020B0604020202020204" charset="0"/>
                <a:ea typeface="Roboto" panose="020B0604020202020204" charset="0"/>
              </a:rPr>
              <a:t>Cas 7- Définition et implémentation de modèles de prédiction</a:t>
            </a:r>
          </a:p>
        </p:txBody>
      </p:sp>
      <p:sp>
        <p:nvSpPr>
          <p:cNvPr id="4" name="Rectangle 3">
            <a:extLst>
              <a:ext uri="{FF2B5EF4-FFF2-40B4-BE49-F238E27FC236}">
                <a16:creationId xmlns:a16="http://schemas.microsoft.com/office/drawing/2014/main" id="{D9982C8A-28B7-419B-8684-2E9C393C1AAD}"/>
              </a:ext>
            </a:extLst>
          </p:cNvPr>
          <p:cNvSpPr/>
          <p:nvPr/>
        </p:nvSpPr>
        <p:spPr>
          <a:xfrm>
            <a:off x="6200322" y="2267979"/>
            <a:ext cx="1404929" cy="738664"/>
          </a:xfrm>
          <a:prstGeom prst="rect">
            <a:avLst/>
          </a:prstGeom>
        </p:spPr>
        <p:txBody>
          <a:bodyPr wrap="square">
            <a:spAutoFit/>
          </a:bodyPr>
          <a:lstStyle/>
          <a:p>
            <a:pPr lvl="0" algn="ctr"/>
            <a:r>
              <a:rPr lang="fr-FR" b="1" kern="1200" dirty="0">
                <a:latin typeface="Roboto" panose="020B0604020202020204" charset="0"/>
                <a:ea typeface="Roboto" panose="020B0604020202020204" charset="0"/>
                <a:cs typeface="Calibri" panose="020F0502020204030204" pitchFamily="34" charset="0"/>
              </a:rPr>
              <a:t>Modèles économiques et sociaux </a:t>
            </a:r>
          </a:p>
        </p:txBody>
      </p:sp>
      <p:sp>
        <p:nvSpPr>
          <p:cNvPr id="5" name="Rectangle 4">
            <a:extLst>
              <a:ext uri="{FF2B5EF4-FFF2-40B4-BE49-F238E27FC236}">
                <a16:creationId xmlns:a16="http://schemas.microsoft.com/office/drawing/2014/main" id="{1D93F410-3185-4912-B307-E6187179A79A}"/>
              </a:ext>
            </a:extLst>
          </p:cNvPr>
          <p:cNvSpPr/>
          <p:nvPr/>
        </p:nvSpPr>
        <p:spPr>
          <a:xfrm>
            <a:off x="2455669" y="3054916"/>
            <a:ext cx="1739338" cy="590931"/>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Durée du déconfinement avant ouverture totale</a:t>
            </a:r>
            <a:endParaRPr lang="en-US" sz="1200" b="1" kern="1200">
              <a:solidFill>
                <a:schemeClr val="bg1"/>
              </a:solidFill>
              <a:latin typeface="Roboto" panose="020B0604020202020204" charset="0"/>
              <a:ea typeface="Roboto" panose="020B0604020202020204" charset="0"/>
            </a:endParaRPr>
          </a:p>
        </p:txBody>
      </p:sp>
      <p:sp>
        <p:nvSpPr>
          <p:cNvPr id="18" name="Rectangle 17">
            <a:extLst>
              <a:ext uri="{FF2B5EF4-FFF2-40B4-BE49-F238E27FC236}">
                <a16:creationId xmlns:a16="http://schemas.microsoft.com/office/drawing/2014/main" id="{B0DD4B3A-50CB-41F9-AE28-B79D5A962F0F}"/>
              </a:ext>
            </a:extLst>
          </p:cNvPr>
          <p:cNvSpPr/>
          <p:nvPr/>
        </p:nvSpPr>
        <p:spPr>
          <a:xfrm>
            <a:off x="300670" y="1888521"/>
            <a:ext cx="1007566" cy="424732"/>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Fermeture des écoles</a:t>
            </a:r>
            <a:endParaRPr lang="en-US" sz="1200" b="1" kern="1200">
              <a:solidFill>
                <a:schemeClr val="bg1"/>
              </a:solidFill>
              <a:latin typeface="Roboto" panose="020B0604020202020204" charset="0"/>
              <a:ea typeface="Roboto" panose="020B0604020202020204" charset="0"/>
            </a:endParaRPr>
          </a:p>
        </p:txBody>
      </p:sp>
      <p:sp>
        <p:nvSpPr>
          <p:cNvPr id="19" name="Rectangle 18">
            <a:extLst>
              <a:ext uri="{FF2B5EF4-FFF2-40B4-BE49-F238E27FC236}">
                <a16:creationId xmlns:a16="http://schemas.microsoft.com/office/drawing/2014/main" id="{9E197DBB-705A-4439-90EC-EA1C71928EDE}"/>
              </a:ext>
            </a:extLst>
          </p:cNvPr>
          <p:cNvSpPr/>
          <p:nvPr/>
        </p:nvSpPr>
        <p:spPr>
          <a:xfrm>
            <a:off x="634544" y="3138015"/>
            <a:ext cx="1140634" cy="424732"/>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Population confinées</a:t>
            </a:r>
            <a:endParaRPr lang="en-US" sz="1200" b="1" kern="1200">
              <a:solidFill>
                <a:schemeClr val="bg1"/>
              </a:solidFill>
              <a:latin typeface="Roboto" panose="020B0604020202020204" charset="0"/>
              <a:ea typeface="Roboto" panose="020B0604020202020204" charset="0"/>
            </a:endParaRPr>
          </a:p>
        </p:txBody>
      </p:sp>
      <p:sp>
        <p:nvSpPr>
          <p:cNvPr id="22" name="Rectangle 21">
            <a:extLst>
              <a:ext uri="{FF2B5EF4-FFF2-40B4-BE49-F238E27FC236}">
                <a16:creationId xmlns:a16="http://schemas.microsoft.com/office/drawing/2014/main" id="{3555872C-AA8E-4D20-B029-81E3774A60FE}"/>
              </a:ext>
            </a:extLst>
          </p:cNvPr>
          <p:cNvSpPr/>
          <p:nvPr/>
        </p:nvSpPr>
        <p:spPr>
          <a:xfrm>
            <a:off x="3186940" y="1762308"/>
            <a:ext cx="1140634" cy="590931"/>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Ouverture des commerces</a:t>
            </a:r>
            <a:endParaRPr lang="en-US" sz="1200" b="1" kern="1200">
              <a:solidFill>
                <a:schemeClr val="bg1"/>
              </a:solidFill>
              <a:latin typeface="Roboto" panose="020B0604020202020204" charset="0"/>
              <a:ea typeface="Roboto" panose="020B0604020202020204" charset="0"/>
            </a:endParaRPr>
          </a:p>
        </p:txBody>
      </p:sp>
      <p:sp>
        <p:nvSpPr>
          <p:cNvPr id="21" name="Rectangle 20">
            <a:extLst>
              <a:ext uri="{FF2B5EF4-FFF2-40B4-BE49-F238E27FC236}">
                <a16:creationId xmlns:a16="http://schemas.microsoft.com/office/drawing/2014/main" id="{A24C8AF7-C9FA-4B52-A72E-972E1128DA1D}"/>
              </a:ext>
            </a:extLst>
          </p:cNvPr>
          <p:cNvSpPr/>
          <p:nvPr/>
        </p:nvSpPr>
        <p:spPr>
          <a:xfrm>
            <a:off x="1204861" y="1310735"/>
            <a:ext cx="2139029" cy="757130"/>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a:solidFill>
                  <a:schemeClr val="bg1"/>
                </a:solidFill>
                <a:latin typeface="Roboto" panose="020B0604020202020204" charset="0"/>
                <a:ea typeface="Roboto" panose="020B0604020202020204" charset="0"/>
              </a:rPr>
              <a:t>Baisse de productivité par secteur (Télétravail, Activité partielle, Garde d’enfants, chômage…)</a:t>
            </a:r>
            <a:endParaRPr lang="en-US" sz="1200" b="1" kern="1200">
              <a:solidFill>
                <a:schemeClr val="bg1"/>
              </a:solidFill>
              <a:latin typeface="Roboto" panose="020B0604020202020204" charset="0"/>
              <a:ea typeface="Roboto" panose="020B0604020202020204" charset="0"/>
            </a:endParaRPr>
          </a:p>
        </p:txBody>
      </p:sp>
      <p:pic>
        <p:nvPicPr>
          <p:cNvPr id="56" name="Google Shape;18;p6">
            <a:extLst>
              <a:ext uri="{FF2B5EF4-FFF2-40B4-BE49-F238E27FC236}">
                <a16:creationId xmlns:a16="http://schemas.microsoft.com/office/drawing/2014/main" id="{464E8C96-C9E4-4F71-826E-A74DC8F93623}"/>
              </a:ext>
            </a:extLst>
          </p:cNvPr>
          <p:cNvPicPr preferRelativeResize="0"/>
          <p:nvPr/>
        </p:nvPicPr>
        <p:blipFill>
          <a:blip r:embed="rId3">
            <a:alphaModFix/>
          </a:blip>
          <a:stretch>
            <a:fillRect/>
          </a:stretch>
        </p:blipFill>
        <p:spPr>
          <a:xfrm>
            <a:off x="150170" y="4756198"/>
            <a:ext cx="951650" cy="305475"/>
          </a:xfrm>
          <a:prstGeom prst="rect">
            <a:avLst/>
          </a:prstGeom>
          <a:noFill/>
          <a:ln>
            <a:noFill/>
          </a:ln>
        </p:spPr>
      </p:pic>
      <p:cxnSp>
        <p:nvCxnSpPr>
          <p:cNvPr id="52" name="Connecteur droit 51">
            <a:extLst>
              <a:ext uri="{FF2B5EF4-FFF2-40B4-BE49-F238E27FC236}">
                <a16:creationId xmlns:a16="http://schemas.microsoft.com/office/drawing/2014/main" id="{C8B3B6D3-2E7B-47A8-A5ED-760C3A471A52}"/>
              </a:ext>
            </a:extLst>
          </p:cNvPr>
          <p:cNvCxnSpPr/>
          <p:nvPr/>
        </p:nvCxnSpPr>
        <p:spPr>
          <a:xfrm>
            <a:off x="4582786" y="1595428"/>
            <a:ext cx="0" cy="2453190"/>
          </a:xfrm>
          <a:prstGeom prst="line">
            <a:avLst/>
          </a:prstGeom>
          <a:ln w="12700">
            <a:solidFill>
              <a:srgbClr val="00B7FF"/>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44858F89-990D-4B05-803C-B939AAF88419}"/>
              </a:ext>
            </a:extLst>
          </p:cNvPr>
          <p:cNvGrpSpPr/>
          <p:nvPr/>
        </p:nvGrpSpPr>
        <p:grpSpPr>
          <a:xfrm>
            <a:off x="509595" y="598752"/>
            <a:ext cx="3529559" cy="307777"/>
            <a:chOff x="5238557" y="692471"/>
            <a:chExt cx="3529559" cy="307777"/>
          </a:xfrm>
        </p:grpSpPr>
        <p:sp>
          <p:nvSpPr>
            <p:cNvPr id="32" name="ZoneTexte 31">
              <a:extLst>
                <a:ext uri="{FF2B5EF4-FFF2-40B4-BE49-F238E27FC236}">
                  <a16:creationId xmlns:a16="http://schemas.microsoft.com/office/drawing/2014/main" id="{B0079895-06C5-47BF-B4C3-E3E7530F5176}"/>
                </a:ext>
              </a:extLst>
            </p:cNvPr>
            <p:cNvSpPr txBox="1"/>
            <p:nvPr/>
          </p:nvSpPr>
          <p:spPr>
            <a:xfrm>
              <a:off x="5238557" y="692471"/>
              <a:ext cx="2741456" cy="307777"/>
            </a:xfrm>
            <a:prstGeom prst="rect">
              <a:avLst/>
            </a:prstGeom>
            <a:noFill/>
          </p:spPr>
          <p:txBody>
            <a:bodyPr wrap="none" rtlCol="0">
              <a:spAutoFit/>
            </a:bodyPr>
            <a:lstStyle/>
            <a:p>
              <a:r>
                <a:rPr lang="fr-FR" b="1" dirty="0">
                  <a:solidFill>
                    <a:srgbClr val="0D4CD6"/>
                  </a:solidFill>
                  <a:latin typeface="Roboto" panose="020B0604020202020204" charset="0"/>
                  <a:ea typeface="Roboto" panose="020B0604020202020204" charset="0"/>
                </a:rPr>
                <a:t>Modèle de propagation du virus</a:t>
              </a:r>
            </a:p>
          </p:txBody>
        </p:sp>
        <p:cxnSp>
          <p:nvCxnSpPr>
            <p:cNvPr id="33" name="Connecteur droit 32">
              <a:extLst>
                <a:ext uri="{FF2B5EF4-FFF2-40B4-BE49-F238E27FC236}">
                  <a16:creationId xmlns:a16="http://schemas.microsoft.com/office/drawing/2014/main" id="{05707F89-5CD8-4156-9D23-8CBE171EF872}"/>
                </a:ext>
              </a:extLst>
            </p:cNvPr>
            <p:cNvCxnSpPr>
              <a:cxnSpLocks/>
            </p:cNvCxnSpPr>
            <p:nvPr/>
          </p:nvCxnSpPr>
          <p:spPr>
            <a:xfrm>
              <a:off x="5296254" y="998848"/>
              <a:ext cx="3471862"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grpSp>
      <p:sp>
        <p:nvSpPr>
          <p:cNvPr id="46" name="ZoneTexte 45">
            <a:extLst>
              <a:ext uri="{FF2B5EF4-FFF2-40B4-BE49-F238E27FC236}">
                <a16:creationId xmlns:a16="http://schemas.microsoft.com/office/drawing/2014/main" id="{F12BC6C3-2FEF-4196-9EDC-8572CD6089CC}"/>
              </a:ext>
            </a:extLst>
          </p:cNvPr>
          <p:cNvSpPr txBox="1"/>
          <p:nvPr/>
        </p:nvSpPr>
        <p:spPr>
          <a:xfrm>
            <a:off x="1009851" y="4295966"/>
            <a:ext cx="3337418" cy="577081"/>
          </a:xfrm>
          <a:prstGeom prst="rect">
            <a:avLst/>
          </a:prstGeom>
          <a:noFill/>
        </p:spPr>
        <p:txBody>
          <a:bodyPr wrap="square" rtlCol="0">
            <a:spAutoFit/>
          </a:bodyPr>
          <a:lstStyle/>
          <a:p>
            <a:r>
              <a:rPr lang="fr-FR" sz="1050" dirty="0">
                <a:latin typeface="Roboto" panose="020B0604020202020204" charset="0"/>
                <a:ea typeface="Roboto" panose="020B0604020202020204" charset="0"/>
              </a:rPr>
              <a:t>Simulation en fonction des différents scénarios de sortie (ouverture des lieux, confinement, contact-tracing, détection et isolation).</a:t>
            </a:r>
          </a:p>
        </p:txBody>
      </p:sp>
      <p:pic>
        <p:nvPicPr>
          <p:cNvPr id="53" name="Image 52">
            <a:extLst>
              <a:ext uri="{FF2B5EF4-FFF2-40B4-BE49-F238E27FC236}">
                <a16:creationId xmlns:a16="http://schemas.microsoft.com/office/drawing/2014/main" id="{DBEDF4A8-5591-4991-98DD-7175B55357AE}"/>
              </a:ext>
            </a:extLst>
          </p:cNvPr>
          <p:cNvPicPr>
            <a:picLocks noChangeAspect="1"/>
          </p:cNvPicPr>
          <p:nvPr/>
        </p:nvPicPr>
        <p:blipFill>
          <a:blip r:embed="rId4"/>
          <a:stretch>
            <a:fillRect/>
          </a:stretch>
        </p:blipFill>
        <p:spPr>
          <a:xfrm>
            <a:off x="133662" y="4168477"/>
            <a:ext cx="693480" cy="434378"/>
          </a:xfrm>
          <a:prstGeom prst="rect">
            <a:avLst/>
          </a:prstGeom>
        </p:spPr>
      </p:pic>
      <p:grpSp>
        <p:nvGrpSpPr>
          <p:cNvPr id="51" name="Groupe 50">
            <a:extLst>
              <a:ext uri="{FF2B5EF4-FFF2-40B4-BE49-F238E27FC236}">
                <a16:creationId xmlns:a16="http://schemas.microsoft.com/office/drawing/2014/main" id="{16FFA8A5-8A99-4B94-9318-DDABCDF76682}"/>
              </a:ext>
            </a:extLst>
          </p:cNvPr>
          <p:cNvGrpSpPr/>
          <p:nvPr/>
        </p:nvGrpSpPr>
        <p:grpSpPr>
          <a:xfrm>
            <a:off x="4781250" y="607638"/>
            <a:ext cx="4259185" cy="4097872"/>
            <a:chOff x="196958" y="668969"/>
            <a:chExt cx="4259185" cy="4097872"/>
          </a:xfrm>
        </p:grpSpPr>
        <p:grpSp>
          <p:nvGrpSpPr>
            <p:cNvPr id="17" name="Groupe 16">
              <a:extLst>
                <a:ext uri="{FF2B5EF4-FFF2-40B4-BE49-F238E27FC236}">
                  <a16:creationId xmlns:a16="http://schemas.microsoft.com/office/drawing/2014/main" id="{676C30F6-1AC2-48EE-A3E1-22989814011A}"/>
                </a:ext>
              </a:extLst>
            </p:cNvPr>
            <p:cNvGrpSpPr/>
            <p:nvPr/>
          </p:nvGrpSpPr>
          <p:grpSpPr>
            <a:xfrm>
              <a:off x="2413234" y="3980434"/>
              <a:ext cx="1237839" cy="726071"/>
              <a:chOff x="2252814" y="4058890"/>
              <a:chExt cx="1237839" cy="726071"/>
            </a:xfrm>
          </p:grpSpPr>
          <p:sp>
            <p:nvSpPr>
              <p:cNvPr id="25" name="ZoneTexte 24">
                <a:extLst>
                  <a:ext uri="{FF2B5EF4-FFF2-40B4-BE49-F238E27FC236}">
                    <a16:creationId xmlns:a16="http://schemas.microsoft.com/office/drawing/2014/main" id="{43F26359-3CEF-4709-9261-454C071ADE9C}"/>
                  </a:ext>
                </a:extLst>
              </p:cNvPr>
              <p:cNvSpPr txBox="1"/>
              <p:nvPr/>
            </p:nvSpPr>
            <p:spPr>
              <a:xfrm>
                <a:off x="2252814" y="4507962"/>
                <a:ext cx="1237839" cy="276999"/>
              </a:xfrm>
              <a:prstGeom prst="rect">
                <a:avLst/>
              </a:prstGeom>
              <a:noFill/>
            </p:spPr>
            <p:txBody>
              <a:bodyPr wrap="none" rtlCol="0">
                <a:spAutoFit/>
              </a:bodyPr>
              <a:lstStyle/>
              <a:p>
                <a:r>
                  <a:rPr lang="fr-FR" sz="1200">
                    <a:latin typeface="Roboto" panose="020B0604020202020204" charset="0"/>
                    <a:ea typeface="Roboto" panose="020B0604020202020204" charset="0"/>
                  </a:rPr>
                  <a:t>Consommation</a:t>
                </a:r>
              </a:p>
            </p:txBody>
          </p:sp>
          <p:pic>
            <p:nvPicPr>
              <p:cNvPr id="31" name="Image 30">
                <a:extLst>
                  <a:ext uri="{FF2B5EF4-FFF2-40B4-BE49-F238E27FC236}">
                    <a16:creationId xmlns:a16="http://schemas.microsoft.com/office/drawing/2014/main" id="{9D3D34B8-0F19-4244-B9BF-C1934D80FE41}"/>
                  </a:ext>
                </a:extLst>
              </p:cNvPr>
              <p:cNvPicPr>
                <a:picLocks noChangeAspect="1"/>
              </p:cNvPicPr>
              <p:nvPr/>
            </p:nvPicPr>
            <p:blipFill>
              <a:blip r:embed="rId5"/>
              <a:stretch>
                <a:fillRect/>
              </a:stretch>
            </p:blipFill>
            <p:spPr>
              <a:xfrm>
                <a:off x="2507308" y="4058890"/>
                <a:ext cx="612677" cy="423528"/>
              </a:xfrm>
              <a:prstGeom prst="rect">
                <a:avLst/>
              </a:prstGeom>
            </p:spPr>
          </p:pic>
        </p:grpSp>
        <p:grpSp>
          <p:nvGrpSpPr>
            <p:cNvPr id="16" name="Groupe 15">
              <a:extLst>
                <a:ext uri="{FF2B5EF4-FFF2-40B4-BE49-F238E27FC236}">
                  <a16:creationId xmlns:a16="http://schemas.microsoft.com/office/drawing/2014/main" id="{B117F120-9C70-48FD-81F8-37B876538BD5}"/>
                </a:ext>
              </a:extLst>
            </p:cNvPr>
            <p:cNvGrpSpPr/>
            <p:nvPr/>
          </p:nvGrpSpPr>
          <p:grpSpPr>
            <a:xfrm>
              <a:off x="3708823" y="3698755"/>
              <a:ext cx="747320" cy="754646"/>
              <a:chOff x="3869243" y="3722818"/>
              <a:chExt cx="747320" cy="754646"/>
            </a:xfrm>
          </p:grpSpPr>
          <p:sp>
            <p:nvSpPr>
              <p:cNvPr id="27" name="ZoneTexte 26">
                <a:extLst>
                  <a:ext uri="{FF2B5EF4-FFF2-40B4-BE49-F238E27FC236}">
                    <a16:creationId xmlns:a16="http://schemas.microsoft.com/office/drawing/2014/main" id="{ED600151-C0F9-470E-B179-1C9B0EBB2B35}"/>
                  </a:ext>
                </a:extLst>
              </p:cNvPr>
              <p:cNvSpPr txBox="1"/>
              <p:nvPr/>
            </p:nvSpPr>
            <p:spPr>
              <a:xfrm>
                <a:off x="3869243" y="4200465"/>
                <a:ext cx="747320" cy="276999"/>
              </a:xfrm>
              <a:prstGeom prst="rect">
                <a:avLst/>
              </a:prstGeom>
              <a:noFill/>
            </p:spPr>
            <p:txBody>
              <a:bodyPr wrap="none" rtlCol="0">
                <a:spAutoFit/>
              </a:bodyPr>
              <a:lstStyle/>
              <a:p>
                <a:r>
                  <a:rPr lang="fr-FR" sz="1200" dirty="0">
                    <a:latin typeface="Roboto" panose="020B0604020202020204" charset="0"/>
                    <a:ea typeface="Roboto" panose="020B0604020202020204" charset="0"/>
                  </a:rPr>
                  <a:t>Epargne</a:t>
                </a:r>
              </a:p>
            </p:txBody>
          </p:sp>
          <p:pic>
            <p:nvPicPr>
              <p:cNvPr id="29" name="Image 28">
                <a:extLst>
                  <a:ext uri="{FF2B5EF4-FFF2-40B4-BE49-F238E27FC236}">
                    <a16:creationId xmlns:a16="http://schemas.microsoft.com/office/drawing/2014/main" id="{B0B5825F-32E3-419E-B2BE-B3EEF02F27C0}"/>
                  </a:ext>
                </a:extLst>
              </p:cNvPr>
              <p:cNvPicPr>
                <a:picLocks noChangeAspect="1"/>
              </p:cNvPicPr>
              <p:nvPr/>
            </p:nvPicPr>
            <p:blipFill>
              <a:blip r:embed="rId6"/>
              <a:stretch>
                <a:fillRect/>
              </a:stretch>
            </p:blipFill>
            <p:spPr>
              <a:xfrm>
                <a:off x="4006957" y="3722818"/>
                <a:ext cx="493432" cy="489695"/>
              </a:xfrm>
              <a:prstGeom prst="rect">
                <a:avLst/>
              </a:prstGeom>
            </p:spPr>
          </p:pic>
        </p:grpSp>
        <p:pic>
          <p:nvPicPr>
            <p:cNvPr id="3" name="Google Shape;33;p10">
              <a:extLst>
                <a:ext uri="{FF2B5EF4-FFF2-40B4-BE49-F238E27FC236}">
                  <a16:creationId xmlns:a16="http://schemas.microsoft.com/office/drawing/2014/main" id="{6DA30296-7A45-425E-B46E-8A3457A983AF}"/>
                </a:ext>
              </a:extLst>
            </p:cNvPr>
            <p:cNvPicPr preferRelativeResize="0"/>
            <p:nvPr/>
          </p:nvPicPr>
          <p:blipFill>
            <a:blip r:embed="rId7">
              <a:alphaModFix/>
            </a:blip>
            <a:stretch>
              <a:fillRect/>
            </a:stretch>
          </p:blipFill>
          <p:spPr>
            <a:xfrm>
              <a:off x="196958" y="1037700"/>
              <a:ext cx="4206501" cy="3090215"/>
            </a:xfrm>
            <a:prstGeom prst="rect">
              <a:avLst/>
            </a:prstGeom>
            <a:noFill/>
            <a:ln>
              <a:noFill/>
            </a:ln>
          </p:spPr>
        </p:pic>
        <p:grpSp>
          <p:nvGrpSpPr>
            <p:cNvPr id="15" name="Groupe 14">
              <a:extLst>
                <a:ext uri="{FF2B5EF4-FFF2-40B4-BE49-F238E27FC236}">
                  <a16:creationId xmlns:a16="http://schemas.microsoft.com/office/drawing/2014/main" id="{EF9E0C72-61EC-43ED-A818-1237C0F52DF5}"/>
                </a:ext>
              </a:extLst>
            </p:cNvPr>
            <p:cNvGrpSpPr/>
            <p:nvPr/>
          </p:nvGrpSpPr>
          <p:grpSpPr>
            <a:xfrm>
              <a:off x="1197479" y="4054462"/>
              <a:ext cx="933269" cy="712379"/>
              <a:chOff x="1197479" y="4014357"/>
              <a:chExt cx="933269" cy="712379"/>
            </a:xfrm>
          </p:grpSpPr>
          <p:sp>
            <p:nvSpPr>
              <p:cNvPr id="26" name="ZoneTexte 25">
                <a:extLst>
                  <a:ext uri="{FF2B5EF4-FFF2-40B4-BE49-F238E27FC236}">
                    <a16:creationId xmlns:a16="http://schemas.microsoft.com/office/drawing/2014/main" id="{3ECB8AAF-CBBC-486F-84A5-9D4A1DA23323}"/>
                  </a:ext>
                </a:extLst>
              </p:cNvPr>
              <p:cNvSpPr txBox="1"/>
              <p:nvPr/>
            </p:nvSpPr>
            <p:spPr>
              <a:xfrm>
                <a:off x="1197479" y="4449737"/>
                <a:ext cx="933269" cy="276999"/>
              </a:xfrm>
              <a:prstGeom prst="rect">
                <a:avLst/>
              </a:prstGeom>
              <a:noFill/>
            </p:spPr>
            <p:txBody>
              <a:bodyPr wrap="none" rtlCol="0">
                <a:spAutoFit/>
              </a:bodyPr>
              <a:lstStyle/>
              <a:p>
                <a:r>
                  <a:rPr lang="fr-FR" sz="1200" dirty="0">
                    <a:latin typeface="Roboto" panose="020B0604020202020204" charset="0"/>
                    <a:ea typeface="Roboto" panose="020B0604020202020204" charset="0"/>
                  </a:rPr>
                  <a:t>Production</a:t>
                </a:r>
              </a:p>
            </p:txBody>
          </p:sp>
          <p:pic>
            <p:nvPicPr>
              <p:cNvPr id="24" name="Image 23">
                <a:extLst>
                  <a:ext uri="{FF2B5EF4-FFF2-40B4-BE49-F238E27FC236}">
                    <a16:creationId xmlns:a16="http://schemas.microsoft.com/office/drawing/2014/main" id="{E521689C-FBE8-4C81-9D8F-7D646199D3B2}"/>
                  </a:ext>
                </a:extLst>
              </p:cNvPr>
              <p:cNvPicPr>
                <a:picLocks noChangeAspect="1"/>
              </p:cNvPicPr>
              <p:nvPr/>
            </p:nvPicPr>
            <p:blipFill>
              <a:blip r:embed="rId8"/>
              <a:stretch>
                <a:fillRect/>
              </a:stretch>
            </p:blipFill>
            <p:spPr>
              <a:xfrm>
                <a:off x="1430601" y="4014357"/>
                <a:ext cx="429420" cy="430450"/>
              </a:xfrm>
              <a:prstGeom prst="rect">
                <a:avLst/>
              </a:prstGeom>
            </p:spPr>
          </p:pic>
        </p:grpSp>
        <p:grpSp>
          <p:nvGrpSpPr>
            <p:cNvPr id="20" name="Groupe 19">
              <a:extLst>
                <a:ext uri="{FF2B5EF4-FFF2-40B4-BE49-F238E27FC236}">
                  <a16:creationId xmlns:a16="http://schemas.microsoft.com/office/drawing/2014/main" id="{EBC6E7D8-A83D-49B0-A85B-C57D3A66F4E7}"/>
                </a:ext>
              </a:extLst>
            </p:cNvPr>
            <p:cNvGrpSpPr/>
            <p:nvPr/>
          </p:nvGrpSpPr>
          <p:grpSpPr>
            <a:xfrm>
              <a:off x="275101" y="3772417"/>
              <a:ext cx="643125" cy="708992"/>
              <a:chOff x="275101" y="3968308"/>
              <a:chExt cx="643125" cy="708992"/>
            </a:xfrm>
          </p:grpSpPr>
          <p:sp>
            <p:nvSpPr>
              <p:cNvPr id="28" name="ZoneTexte 27">
                <a:extLst>
                  <a:ext uri="{FF2B5EF4-FFF2-40B4-BE49-F238E27FC236}">
                    <a16:creationId xmlns:a16="http://schemas.microsoft.com/office/drawing/2014/main" id="{1F1608DD-CDA4-4C77-AC46-B6E90E2CC1DF}"/>
                  </a:ext>
                </a:extLst>
              </p:cNvPr>
              <p:cNvSpPr txBox="1"/>
              <p:nvPr/>
            </p:nvSpPr>
            <p:spPr>
              <a:xfrm>
                <a:off x="275101" y="4400301"/>
                <a:ext cx="643125" cy="276999"/>
              </a:xfrm>
              <a:prstGeom prst="rect">
                <a:avLst/>
              </a:prstGeom>
              <a:noFill/>
            </p:spPr>
            <p:txBody>
              <a:bodyPr wrap="none" rtlCol="0">
                <a:spAutoFit/>
              </a:bodyPr>
              <a:lstStyle/>
              <a:p>
                <a:r>
                  <a:rPr lang="fr-FR" sz="1200" dirty="0">
                    <a:latin typeface="Roboto" panose="020B0604020202020204" charset="0"/>
                    <a:ea typeface="Roboto" panose="020B0604020202020204" charset="0"/>
                  </a:rPr>
                  <a:t>Travail</a:t>
                </a:r>
              </a:p>
            </p:txBody>
          </p:sp>
          <p:pic>
            <p:nvPicPr>
              <p:cNvPr id="64" name="Image 63">
                <a:extLst>
                  <a:ext uri="{FF2B5EF4-FFF2-40B4-BE49-F238E27FC236}">
                    <a16:creationId xmlns:a16="http://schemas.microsoft.com/office/drawing/2014/main" id="{C6BEA54F-EF50-49EB-A9D6-4278B233904A}"/>
                  </a:ext>
                </a:extLst>
              </p:cNvPr>
              <p:cNvPicPr>
                <a:picLocks noChangeAspect="1"/>
              </p:cNvPicPr>
              <p:nvPr/>
            </p:nvPicPr>
            <p:blipFill>
              <a:blip r:embed="rId9"/>
              <a:stretch>
                <a:fillRect/>
              </a:stretch>
            </p:blipFill>
            <p:spPr>
              <a:xfrm>
                <a:off x="400722" y="3968308"/>
                <a:ext cx="404706" cy="416033"/>
              </a:xfrm>
              <a:prstGeom prst="rect">
                <a:avLst/>
              </a:prstGeom>
            </p:spPr>
          </p:pic>
        </p:grpSp>
        <p:grpSp>
          <p:nvGrpSpPr>
            <p:cNvPr id="12" name="Groupe 11">
              <a:extLst>
                <a:ext uri="{FF2B5EF4-FFF2-40B4-BE49-F238E27FC236}">
                  <a16:creationId xmlns:a16="http://schemas.microsoft.com/office/drawing/2014/main" id="{43BD46D7-3229-44C0-B431-D33D9893966D}"/>
                </a:ext>
              </a:extLst>
            </p:cNvPr>
            <p:cNvGrpSpPr/>
            <p:nvPr/>
          </p:nvGrpSpPr>
          <p:grpSpPr>
            <a:xfrm>
              <a:off x="524867" y="668969"/>
              <a:ext cx="3529559" cy="307777"/>
              <a:chOff x="524867" y="645466"/>
              <a:chExt cx="3529559" cy="307777"/>
            </a:xfrm>
          </p:grpSpPr>
          <p:sp>
            <p:nvSpPr>
              <p:cNvPr id="44" name="ZoneTexte 43">
                <a:extLst>
                  <a:ext uri="{FF2B5EF4-FFF2-40B4-BE49-F238E27FC236}">
                    <a16:creationId xmlns:a16="http://schemas.microsoft.com/office/drawing/2014/main" id="{3FEDE4DD-2FDC-457C-AAA5-E225F3E236FD}"/>
                  </a:ext>
                </a:extLst>
              </p:cNvPr>
              <p:cNvSpPr txBox="1"/>
              <p:nvPr/>
            </p:nvSpPr>
            <p:spPr>
              <a:xfrm>
                <a:off x="524867" y="645466"/>
                <a:ext cx="2513830" cy="307777"/>
              </a:xfrm>
              <a:prstGeom prst="rect">
                <a:avLst/>
              </a:prstGeom>
              <a:noFill/>
            </p:spPr>
            <p:txBody>
              <a:bodyPr wrap="none" rtlCol="0">
                <a:spAutoFit/>
              </a:bodyPr>
              <a:lstStyle/>
              <a:p>
                <a:r>
                  <a:rPr lang="fr-FR" b="1" dirty="0">
                    <a:solidFill>
                      <a:srgbClr val="0D4CD6"/>
                    </a:solidFill>
                    <a:latin typeface="Roboto" panose="020B0604020202020204" charset="0"/>
                    <a:ea typeface="Roboto" panose="020B0604020202020204" charset="0"/>
                  </a:rPr>
                  <a:t>Impact économique et social</a:t>
                </a:r>
              </a:p>
            </p:txBody>
          </p:sp>
          <p:cxnSp>
            <p:nvCxnSpPr>
              <p:cNvPr id="45" name="Connecteur droit 44">
                <a:extLst>
                  <a:ext uri="{FF2B5EF4-FFF2-40B4-BE49-F238E27FC236}">
                    <a16:creationId xmlns:a16="http://schemas.microsoft.com/office/drawing/2014/main" id="{1143A32A-ABDD-4520-92AF-737B8AEA895C}"/>
                  </a:ext>
                </a:extLst>
              </p:cNvPr>
              <p:cNvCxnSpPr>
                <a:cxnSpLocks/>
              </p:cNvCxnSpPr>
              <p:nvPr/>
            </p:nvCxnSpPr>
            <p:spPr>
              <a:xfrm>
                <a:off x="582564" y="951843"/>
                <a:ext cx="3471862" cy="0"/>
              </a:xfrm>
              <a:prstGeom prst="line">
                <a:avLst/>
              </a:prstGeom>
              <a:ln w="19050">
                <a:solidFill>
                  <a:srgbClr val="00B7FF"/>
                </a:solidFill>
              </a:ln>
            </p:spPr>
            <p:style>
              <a:lnRef idx="1">
                <a:schemeClr val="accent1"/>
              </a:lnRef>
              <a:fillRef idx="0">
                <a:schemeClr val="accent1"/>
              </a:fillRef>
              <a:effectRef idx="0">
                <a:schemeClr val="accent1"/>
              </a:effectRef>
              <a:fontRef idx="minor">
                <a:schemeClr val="tx1"/>
              </a:fontRef>
            </p:style>
          </p:cxnSp>
        </p:grpSp>
      </p:grpSp>
      <p:sp>
        <p:nvSpPr>
          <p:cNvPr id="67" name="Rectangle 66">
            <a:extLst>
              <a:ext uri="{FF2B5EF4-FFF2-40B4-BE49-F238E27FC236}">
                <a16:creationId xmlns:a16="http://schemas.microsoft.com/office/drawing/2014/main" id="{97D28468-2235-4B66-A39A-857DE1E57A50}"/>
              </a:ext>
            </a:extLst>
          </p:cNvPr>
          <p:cNvSpPr/>
          <p:nvPr/>
        </p:nvSpPr>
        <p:spPr>
          <a:xfrm>
            <a:off x="5823550" y="1334881"/>
            <a:ext cx="2139029" cy="590931"/>
          </a:xfrm>
          <a:prstGeom prst="rect">
            <a:avLst/>
          </a:prstGeom>
        </p:spPr>
        <p:txBody>
          <a:bodyPr wrap="square">
            <a:spAutoFit/>
          </a:bodyPr>
          <a:lstStyle/>
          <a:p>
            <a:pPr marL="0" lvl="0" indent="0" algn="ctr" defTabSz="533400">
              <a:lnSpc>
                <a:spcPct val="90000"/>
              </a:lnSpc>
              <a:spcBef>
                <a:spcPct val="0"/>
              </a:spcBef>
              <a:spcAft>
                <a:spcPct val="35000"/>
              </a:spcAft>
              <a:buNone/>
            </a:pPr>
            <a:r>
              <a:rPr lang="fr-FR" sz="1200" b="1" kern="1200" dirty="0">
                <a:solidFill>
                  <a:schemeClr val="bg1"/>
                </a:solidFill>
                <a:latin typeface="Roboto" panose="020B0604020202020204" charset="0"/>
                <a:ea typeface="Roboto" panose="020B0604020202020204" charset="0"/>
              </a:rPr>
              <a:t>Télétravail, Activité partielle, Garde d’enfants, Perte d’emploi</a:t>
            </a:r>
            <a:endParaRPr lang="en-US" sz="1200" b="1" kern="1200" dirty="0">
              <a:solidFill>
                <a:schemeClr val="bg1"/>
              </a:solidFill>
              <a:latin typeface="Roboto" panose="020B0604020202020204" charset="0"/>
              <a:ea typeface="Roboto" panose="020B0604020202020204" charset="0"/>
            </a:endParaRPr>
          </a:p>
        </p:txBody>
      </p:sp>
      <p:sp>
        <p:nvSpPr>
          <p:cNvPr id="81" name="ZoneTexte 80">
            <a:extLst>
              <a:ext uri="{FF2B5EF4-FFF2-40B4-BE49-F238E27FC236}">
                <a16:creationId xmlns:a16="http://schemas.microsoft.com/office/drawing/2014/main" id="{4BBC22FC-428B-4C8D-BCE0-522B1BB4A8CF}"/>
              </a:ext>
            </a:extLst>
          </p:cNvPr>
          <p:cNvSpPr txBox="1"/>
          <p:nvPr/>
        </p:nvSpPr>
        <p:spPr>
          <a:xfrm>
            <a:off x="636282" y="3792858"/>
            <a:ext cx="3815468" cy="415498"/>
          </a:xfrm>
          <a:prstGeom prst="rect">
            <a:avLst/>
          </a:prstGeom>
          <a:noFill/>
        </p:spPr>
        <p:txBody>
          <a:bodyPr wrap="square" rtlCol="0">
            <a:spAutoFit/>
          </a:bodyPr>
          <a:lstStyle/>
          <a:p>
            <a:pPr algn="ctr"/>
            <a:r>
              <a:rPr lang="fr-FR" sz="1050" dirty="0">
                <a:latin typeface="Roboto" panose="020B0604020202020204" charset="0"/>
                <a:ea typeface="Roboto" panose="020B0604020202020204" charset="0"/>
              </a:rPr>
              <a:t>Différents compartiments sont considérés représentant les états des populations au cours de l’épidémie …</a:t>
            </a:r>
          </a:p>
        </p:txBody>
      </p:sp>
      <p:grpSp>
        <p:nvGrpSpPr>
          <p:cNvPr id="55" name="Groupe 54">
            <a:extLst>
              <a:ext uri="{FF2B5EF4-FFF2-40B4-BE49-F238E27FC236}">
                <a16:creationId xmlns:a16="http://schemas.microsoft.com/office/drawing/2014/main" id="{A826A2F6-33A6-47CB-BF9F-FB7184C28D35}"/>
              </a:ext>
            </a:extLst>
          </p:cNvPr>
          <p:cNvGrpSpPr/>
          <p:nvPr/>
        </p:nvGrpSpPr>
        <p:grpSpPr>
          <a:xfrm>
            <a:off x="-8243" y="1056563"/>
            <a:ext cx="4548814" cy="2648930"/>
            <a:chOff x="107017" y="1056563"/>
            <a:chExt cx="4548814" cy="2648930"/>
          </a:xfrm>
        </p:grpSpPr>
        <p:pic>
          <p:nvPicPr>
            <p:cNvPr id="80" name="Image 79">
              <a:extLst>
                <a:ext uri="{FF2B5EF4-FFF2-40B4-BE49-F238E27FC236}">
                  <a16:creationId xmlns:a16="http://schemas.microsoft.com/office/drawing/2014/main" id="{34253D57-E2D4-436D-BD73-C3120D106CD0}"/>
                </a:ext>
              </a:extLst>
            </p:cNvPr>
            <p:cNvPicPr>
              <a:picLocks noChangeAspect="1"/>
            </p:cNvPicPr>
            <p:nvPr/>
          </p:nvPicPr>
          <p:blipFill rotWithShape="1">
            <a:blip r:embed="rId10"/>
            <a:srcRect l="27937" t="37453" r="28511" b="21982"/>
            <a:stretch/>
          </p:blipFill>
          <p:spPr>
            <a:xfrm>
              <a:off x="107017" y="1241521"/>
              <a:ext cx="4548814" cy="2348556"/>
            </a:xfrm>
            <a:prstGeom prst="rect">
              <a:avLst/>
            </a:prstGeom>
          </p:spPr>
        </p:pic>
        <p:sp>
          <p:nvSpPr>
            <p:cNvPr id="83" name="ZoneTexte 82">
              <a:extLst>
                <a:ext uri="{FF2B5EF4-FFF2-40B4-BE49-F238E27FC236}">
                  <a16:creationId xmlns:a16="http://schemas.microsoft.com/office/drawing/2014/main" id="{B1199237-2673-4EE2-B0E0-678D8EFA8DE4}"/>
                </a:ext>
              </a:extLst>
            </p:cNvPr>
            <p:cNvSpPr txBox="1"/>
            <p:nvPr/>
          </p:nvSpPr>
          <p:spPr>
            <a:xfrm>
              <a:off x="107017" y="1493053"/>
              <a:ext cx="701068" cy="3693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Individus sains</a:t>
              </a:r>
            </a:p>
          </p:txBody>
        </p:sp>
        <p:sp>
          <p:nvSpPr>
            <p:cNvPr id="84" name="ZoneTexte 83">
              <a:extLst>
                <a:ext uri="{FF2B5EF4-FFF2-40B4-BE49-F238E27FC236}">
                  <a16:creationId xmlns:a16="http://schemas.microsoft.com/office/drawing/2014/main" id="{CCA7E5F7-CB0F-4A71-98F4-0789290CEA08}"/>
                </a:ext>
              </a:extLst>
            </p:cNvPr>
            <p:cNvSpPr txBox="1"/>
            <p:nvPr/>
          </p:nvSpPr>
          <p:spPr>
            <a:xfrm>
              <a:off x="2676031" y="3474661"/>
              <a:ext cx="852293"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Réanimation</a:t>
              </a:r>
            </a:p>
          </p:txBody>
        </p:sp>
        <p:sp>
          <p:nvSpPr>
            <p:cNvPr id="85" name="ZoneTexte 84">
              <a:extLst>
                <a:ext uri="{FF2B5EF4-FFF2-40B4-BE49-F238E27FC236}">
                  <a16:creationId xmlns:a16="http://schemas.microsoft.com/office/drawing/2014/main" id="{5752BAA4-3250-4CD7-990A-51A4D0564B9B}"/>
                </a:ext>
              </a:extLst>
            </p:cNvPr>
            <p:cNvSpPr txBox="1"/>
            <p:nvPr/>
          </p:nvSpPr>
          <p:spPr>
            <a:xfrm>
              <a:off x="2676031" y="2239337"/>
              <a:ext cx="852293" cy="230832"/>
            </a:xfrm>
            <a:prstGeom prst="rect">
              <a:avLst/>
            </a:prstGeom>
            <a:noFill/>
          </p:spPr>
          <p:txBody>
            <a:bodyPr wrap="square" rtlCol="0">
              <a:spAutoFit/>
            </a:bodyPr>
            <a:lstStyle/>
            <a:p>
              <a:pPr algn="ctr"/>
              <a:r>
                <a:rPr lang="fr-FR" sz="900" dirty="0">
                  <a:solidFill>
                    <a:srgbClr val="00B7FF"/>
                  </a:solidFill>
                  <a:latin typeface="Roboto" panose="020B0604020202020204" charset="0"/>
                  <a:ea typeface="Roboto" panose="020B0604020202020204" charset="0"/>
                </a:rPr>
                <a:t>Hôpital</a:t>
              </a:r>
            </a:p>
          </p:txBody>
        </p:sp>
        <p:sp>
          <p:nvSpPr>
            <p:cNvPr id="86" name="ZoneTexte 85">
              <a:extLst>
                <a:ext uri="{FF2B5EF4-FFF2-40B4-BE49-F238E27FC236}">
                  <a16:creationId xmlns:a16="http://schemas.microsoft.com/office/drawing/2014/main" id="{728B4331-35A5-41B3-BE8A-93C7E5B3308D}"/>
                </a:ext>
              </a:extLst>
            </p:cNvPr>
            <p:cNvSpPr txBox="1"/>
            <p:nvPr/>
          </p:nvSpPr>
          <p:spPr>
            <a:xfrm>
              <a:off x="1211562" y="1056563"/>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Asymptomatiques</a:t>
              </a:r>
            </a:p>
          </p:txBody>
        </p:sp>
        <p:sp>
          <p:nvSpPr>
            <p:cNvPr id="87" name="ZoneTexte 86">
              <a:extLst>
                <a:ext uri="{FF2B5EF4-FFF2-40B4-BE49-F238E27FC236}">
                  <a16:creationId xmlns:a16="http://schemas.microsoft.com/office/drawing/2014/main" id="{336C9F9A-D9A7-4D6D-8556-C25CABAE2E30}"/>
                </a:ext>
              </a:extLst>
            </p:cNvPr>
            <p:cNvSpPr txBox="1"/>
            <p:nvPr/>
          </p:nvSpPr>
          <p:spPr>
            <a:xfrm>
              <a:off x="1210075" y="2300382"/>
              <a:ext cx="1332454" cy="230832"/>
            </a:xfrm>
            <a:prstGeom prst="rect">
              <a:avLst/>
            </a:prstGeom>
            <a:noFill/>
          </p:spPr>
          <p:txBody>
            <a:bodyPr wrap="square" rtlCol="0">
              <a:spAutoFit/>
            </a:bodyPr>
            <a:lstStyle/>
            <a:p>
              <a:pPr algn="ctr"/>
              <a:r>
                <a:rPr lang="fr-FR" sz="900">
                  <a:solidFill>
                    <a:srgbClr val="00B7FF"/>
                  </a:solidFill>
                  <a:latin typeface="Roboto" panose="020B0604020202020204" charset="0"/>
                  <a:ea typeface="Roboto" panose="020B0604020202020204" charset="0"/>
                </a:rPr>
                <a:t>Cas sévères</a:t>
              </a:r>
            </a:p>
          </p:txBody>
        </p:sp>
      </p:grpSp>
      <p:pic>
        <p:nvPicPr>
          <p:cNvPr id="88" name="Graphique 87" descr="Flèche en cercle">
            <a:extLst>
              <a:ext uri="{FF2B5EF4-FFF2-40B4-BE49-F238E27FC236}">
                <a16:creationId xmlns:a16="http://schemas.microsoft.com/office/drawing/2014/main" id="{DC930E97-5FEF-4872-899D-9CD28C31B7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0767" y="4617579"/>
            <a:ext cx="291356" cy="291356"/>
          </a:xfrm>
          <a:prstGeom prst="rect">
            <a:avLst/>
          </a:prstGeom>
        </p:spPr>
      </p:pic>
      <p:pic>
        <p:nvPicPr>
          <p:cNvPr id="90" name="Graphique 89" descr="Flèche en cercle">
            <a:extLst>
              <a:ext uri="{FF2B5EF4-FFF2-40B4-BE49-F238E27FC236}">
                <a16:creationId xmlns:a16="http://schemas.microsoft.com/office/drawing/2014/main" id="{4671EDAA-EE7B-4F9D-9D9C-EA93C97918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85173" y="4360996"/>
            <a:ext cx="291356" cy="291356"/>
          </a:xfrm>
          <a:prstGeom prst="rect">
            <a:avLst/>
          </a:prstGeom>
        </p:spPr>
      </p:pic>
      <p:pic>
        <p:nvPicPr>
          <p:cNvPr id="91" name="Graphique 90" descr="Badge Tick1">
            <a:extLst>
              <a:ext uri="{FF2B5EF4-FFF2-40B4-BE49-F238E27FC236}">
                <a16:creationId xmlns:a16="http://schemas.microsoft.com/office/drawing/2014/main" id="{762B4D81-65F9-4DFF-9158-D066852CA7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5191" y="4436038"/>
            <a:ext cx="218900" cy="218900"/>
          </a:xfrm>
          <a:prstGeom prst="rect">
            <a:avLst/>
          </a:prstGeom>
        </p:spPr>
      </p:pic>
      <p:pic>
        <p:nvPicPr>
          <p:cNvPr id="92" name="Graphique 91" descr="Badge Tick1">
            <a:extLst>
              <a:ext uri="{FF2B5EF4-FFF2-40B4-BE49-F238E27FC236}">
                <a16:creationId xmlns:a16="http://schemas.microsoft.com/office/drawing/2014/main" id="{2AFCBDA3-0099-4A54-8DB7-09F13CE782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20153" y="4685207"/>
            <a:ext cx="218900" cy="218900"/>
          </a:xfrm>
          <a:prstGeom prst="rect">
            <a:avLst/>
          </a:prstGeom>
        </p:spPr>
      </p:pic>
    </p:spTree>
    <p:extLst>
      <p:ext uri="{BB962C8B-B14F-4D97-AF65-F5344CB8AC3E}">
        <p14:creationId xmlns:p14="http://schemas.microsoft.com/office/powerpoint/2010/main" val="259037023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F9F478-31C8-454B-9F6B-66C3A2A8BC2E}"/>
              </a:ext>
            </a:extLst>
          </p:cNvPr>
          <p:cNvSpPr/>
          <p:nvPr/>
        </p:nvSpPr>
        <p:spPr>
          <a:xfrm>
            <a:off x="202038" y="1236530"/>
            <a:ext cx="4547848" cy="2983623"/>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numéro de diapositive 1">
            <a:extLst>
              <a:ext uri="{FF2B5EF4-FFF2-40B4-BE49-F238E27FC236}">
                <a16:creationId xmlns:a16="http://schemas.microsoft.com/office/drawing/2014/main" id="{3811DCF6-7F75-40AA-B8B7-1E1FCFA2BBB2}"/>
              </a:ext>
            </a:extLst>
          </p:cNvPr>
          <p:cNvSpPr>
            <a:spLocks noGrp="1"/>
          </p:cNvSpPr>
          <p:nvPr>
            <p:ph type="sldNum" sz="quarter" idx="4"/>
          </p:nvPr>
        </p:nvSpPr>
        <p:spPr/>
        <p:txBody>
          <a:bodyPr/>
          <a:lstStyle/>
          <a:p>
            <a:fld id="{CC832868-5502-4FD1-96B4-5F2FB0A47EE0}" type="slidenum">
              <a:rPr lang="fr-FR" altLang="fr-FR" smtClean="0"/>
              <a:pPr/>
              <a:t>4</a:t>
            </a:fld>
            <a:endParaRPr lang="fr-FR" altLang="fr-FR"/>
          </a:p>
        </p:txBody>
      </p:sp>
      <p:pic>
        <p:nvPicPr>
          <p:cNvPr id="10" name="Image 9">
            <a:extLst>
              <a:ext uri="{FF2B5EF4-FFF2-40B4-BE49-F238E27FC236}">
                <a16:creationId xmlns:a16="http://schemas.microsoft.com/office/drawing/2014/main" id="{7678B409-4612-481B-AA0C-9344D463F204}"/>
              </a:ext>
            </a:extLst>
          </p:cNvPr>
          <p:cNvPicPr>
            <a:picLocks noChangeAspect="1"/>
          </p:cNvPicPr>
          <p:nvPr/>
        </p:nvPicPr>
        <p:blipFill rotWithShape="1">
          <a:blip r:embed="rId2"/>
          <a:srcRect l="42493" t="23174" r="28613" b="37940"/>
          <a:stretch/>
        </p:blipFill>
        <p:spPr>
          <a:xfrm>
            <a:off x="5024230" y="1567800"/>
            <a:ext cx="3743089" cy="2676163"/>
          </a:xfrm>
          <a:prstGeom prst="rect">
            <a:avLst/>
          </a:prstGeom>
        </p:spPr>
      </p:pic>
      <p:pic>
        <p:nvPicPr>
          <p:cNvPr id="3" name="Image 2">
            <a:extLst>
              <a:ext uri="{FF2B5EF4-FFF2-40B4-BE49-F238E27FC236}">
                <a16:creationId xmlns:a16="http://schemas.microsoft.com/office/drawing/2014/main" id="{E64F9D6E-6D0B-40F7-9A7F-576FF3F8F598}"/>
              </a:ext>
            </a:extLst>
          </p:cNvPr>
          <p:cNvPicPr>
            <a:picLocks noChangeAspect="1"/>
          </p:cNvPicPr>
          <p:nvPr/>
        </p:nvPicPr>
        <p:blipFill>
          <a:blip r:embed="rId3"/>
          <a:stretch>
            <a:fillRect/>
          </a:stretch>
        </p:blipFill>
        <p:spPr>
          <a:xfrm>
            <a:off x="3315572" y="1543890"/>
            <a:ext cx="1362876" cy="2903371"/>
          </a:xfrm>
          <a:prstGeom prst="rect">
            <a:avLst/>
          </a:prstGeom>
        </p:spPr>
      </p:pic>
      <p:pic>
        <p:nvPicPr>
          <p:cNvPr id="4" name="Image 3">
            <a:extLst>
              <a:ext uri="{FF2B5EF4-FFF2-40B4-BE49-F238E27FC236}">
                <a16:creationId xmlns:a16="http://schemas.microsoft.com/office/drawing/2014/main" id="{9B02C19B-46CE-4F7F-8994-34584658C9AD}"/>
              </a:ext>
            </a:extLst>
          </p:cNvPr>
          <p:cNvPicPr>
            <a:picLocks noChangeAspect="1"/>
          </p:cNvPicPr>
          <p:nvPr/>
        </p:nvPicPr>
        <p:blipFill>
          <a:blip r:embed="rId4"/>
          <a:stretch>
            <a:fillRect/>
          </a:stretch>
        </p:blipFill>
        <p:spPr>
          <a:xfrm>
            <a:off x="1794471" y="1543890"/>
            <a:ext cx="1432704" cy="2392578"/>
          </a:xfrm>
          <a:prstGeom prst="rect">
            <a:avLst/>
          </a:prstGeom>
        </p:spPr>
      </p:pic>
      <p:pic>
        <p:nvPicPr>
          <p:cNvPr id="5" name="Image 4">
            <a:extLst>
              <a:ext uri="{FF2B5EF4-FFF2-40B4-BE49-F238E27FC236}">
                <a16:creationId xmlns:a16="http://schemas.microsoft.com/office/drawing/2014/main" id="{A038EA0C-C10E-496C-9A5D-E944DF4D5493}"/>
              </a:ext>
            </a:extLst>
          </p:cNvPr>
          <p:cNvPicPr>
            <a:picLocks noChangeAspect="1"/>
          </p:cNvPicPr>
          <p:nvPr/>
        </p:nvPicPr>
        <p:blipFill>
          <a:blip r:embed="rId5"/>
          <a:stretch>
            <a:fillRect/>
          </a:stretch>
        </p:blipFill>
        <p:spPr>
          <a:xfrm>
            <a:off x="290435" y="1543890"/>
            <a:ext cx="1415639" cy="1439103"/>
          </a:xfrm>
          <a:prstGeom prst="rect">
            <a:avLst/>
          </a:prstGeom>
        </p:spPr>
      </p:pic>
      <p:sp>
        <p:nvSpPr>
          <p:cNvPr id="9" name="Google Shape;89;p20">
            <a:extLst>
              <a:ext uri="{FF2B5EF4-FFF2-40B4-BE49-F238E27FC236}">
                <a16:creationId xmlns:a16="http://schemas.microsoft.com/office/drawing/2014/main" id="{2A49DA28-2DC6-45BB-AC04-E7B0F1474466}"/>
              </a:ext>
            </a:extLst>
          </p:cNvPr>
          <p:cNvSpPr txBox="1"/>
          <p:nvPr/>
        </p:nvSpPr>
        <p:spPr>
          <a:xfrm>
            <a:off x="290435" y="180440"/>
            <a:ext cx="8425675" cy="1080000"/>
          </a:xfrm>
          <a:prstGeom prst="rect">
            <a:avLst/>
          </a:prstGeom>
          <a:noFill/>
          <a:ln>
            <a:noFill/>
          </a:ln>
        </p:spPr>
        <p:txBody>
          <a:bodyPr spcFirstLastPara="1" wrap="square" lIns="91425" tIns="91425" rIns="91425" bIns="91425" anchor="t" anchorCtr="0">
            <a:noAutofit/>
          </a:bodyPr>
          <a:lstStyle/>
          <a:p>
            <a:pPr lvl="0"/>
            <a:r>
              <a:rPr lang="fr-FR" sz="2400" b="1" dirty="0">
                <a:latin typeface="Roboto" panose="020B0604020202020204" charset="0"/>
                <a:ea typeface="Roboto" panose="020B0604020202020204" charset="0"/>
              </a:rPr>
              <a:t>Cas 7: Outil de simulation</a:t>
            </a:r>
          </a:p>
          <a:p>
            <a:pPr lvl="0"/>
            <a:r>
              <a:rPr lang="fr-FR" sz="2000" b="1" dirty="0">
                <a:latin typeface="Roboto" panose="020B0604020202020204" charset="0"/>
                <a:ea typeface="Roboto" panose="020B0604020202020204" charset="0"/>
              </a:rPr>
              <a:t>Scénario de déconfinement avec 50pct de commerces et restaurants fermés, 50pct de transport réduit</a:t>
            </a:r>
            <a:endParaRPr lang="fr-FR" sz="2000" b="1" dirty="0">
              <a:latin typeface="Roboto" panose="020B0604020202020204" charset="0"/>
              <a:ea typeface="Roboto" panose="020B0604020202020204" charset="0"/>
              <a:sym typeface="Roboto"/>
            </a:endParaRPr>
          </a:p>
        </p:txBody>
      </p:sp>
      <p:grpSp>
        <p:nvGrpSpPr>
          <p:cNvPr id="15" name="Groupe 14">
            <a:extLst>
              <a:ext uri="{FF2B5EF4-FFF2-40B4-BE49-F238E27FC236}">
                <a16:creationId xmlns:a16="http://schemas.microsoft.com/office/drawing/2014/main" id="{0985527D-D0C6-4E32-8571-0E35748928B2}"/>
              </a:ext>
            </a:extLst>
          </p:cNvPr>
          <p:cNvGrpSpPr/>
          <p:nvPr/>
        </p:nvGrpSpPr>
        <p:grpSpPr>
          <a:xfrm>
            <a:off x="4938703" y="2187714"/>
            <a:ext cx="4143825" cy="2274915"/>
            <a:chOff x="4979144" y="1652750"/>
            <a:chExt cx="3743089" cy="1960091"/>
          </a:xfrm>
        </p:grpSpPr>
        <p:pic>
          <p:nvPicPr>
            <p:cNvPr id="16" name="Image 15">
              <a:extLst>
                <a:ext uri="{FF2B5EF4-FFF2-40B4-BE49-F238E27FC236}">
                  <a16:creationId xmlns:a16="http://schemas.microsoft.com/office/drawing/2014/main" id="{666F7ECB-43BE-4144-B26D-6D62F6F0C68A}"/>
                </a:ext>
              </a:extLst>
            </p:cNvPr>
            <p:cNvPicPr>
              <a:picLocks noChangeAspect="1"/>
            </p:cNvPicPr>
            <p:nvPr/>
          </p:nvPicPr>
          <p:blipFill rotWithShape="1">
            <a:blip r:embed="rId2"/>
            <a:srcRect l="42493" t="33579" r="28613" b="37940"/>
            <a:stretch/>
          </p:blipFill>
          <p:spPr>
            <a:xfrm>
              <a:off x="4979144" y="1652750"/>
              <a:ext cx="3743089" cy="1960091"/>
            </a:xfrm>
            <a:prstGeom prst="rect">
              <a:avLst/>
            </a:prstGeom>
          </p:spPr>
        </p:pic>
        <p:sp>
          <p:nvSpPr>
            <p:cNvPr id="17" name="Rectangle 16">
              <a:extLst>
                <a:ext uri="{FF2B5EF4-FFF2-40B4-BE49-F238E27FC236}">
                  <a16:creationId xmlns:a16="http://schemas.microsoft.com/office/drawing/2014/main" id="{163D2BCC-C150-48F3-8CA8-D33F8A045EF1}"/>
                </a:ext>
              </a:extLst>
            </p:cNvPr>
            <p:cNvSpPr/>
            <p:nvPr/>
          </p:nvSpPr>
          <p:spPr>
            <a:xfrm>
              <a:off x="5205952" y="1710050"/>
              <a:ext cx="213139" cy="1601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93035AAD-33CF-4115-A4FA-26A52A637D7A}"/>
                </a:ext>
              </a:extLst>
            </p:cNvPr>
            <p:cNvSpPr/>
            <p:nvPr/>
          </p:nvSpPr>
          <p:spPr>
            <a:xfrm>
              <a:off x="8079279" y="1770808"/>
              <a:ext cx="503247" cy="1601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758320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0"/>
          <p:cNvSpPr txBox="1"/>
          <p:nvPr/>
        </p:nvSpPr>
        <p:spPr>
          <a:xfrm>
            <a:off x="25096" y="56439"/>
            <a:ext cx="9254635" cy="1080000"/>
          </a:xfrm>
          <a:prstGeom prst="rect">
            <a:avLst/>
          </a:prstGeom>
          <a:noFill/>
          <a:ln>
            <a:noFill/>
          </a:ln>
        </p:spPr>
        <p:txBody>
          <a:bodyPr spcFirstLastPara="1" wrap="square" lIns="91425" tIns="91425" rIns="91425" bIns="91425" anchor="t" anchorCtr="0">
            <a:noAutofit/>
          </a:bodyPr>
          <a:lstStyle/>
          <a:p>
            <a:pPr lvl="0"/>
            <a:r>
              <a:rPr lang="fr-FR" sz="2400" b="1" dirty="0">
                <a:latin typeface="Roboto" panose="020B0604020202020204" charset="0"/>
                <a:ea typeface="Roboto" panose="020B0604020202020204" charset="0"/>
              </a:rPr>
              <a:t>Cas 7: Prédiction de l’impact de politiques de confinement </a:t>
            </a:r>
            <a:r>
              <a:rPr lang="fr-FR" sz="2400" b="1" dirty="0">
                <a:solidFill>
                  <a:schemeClr val="dk1"/>
                </a:solidFill>
                <a:latin typeface="Roboto Light"/>
                <a:ea typeface="Roboto Light"/>
              </a:rPr>
              <a:t>Données utiles pour améliorer les modèles</a:t>
            </a:r>
            <a:endParaRPr lang="fr-FR" sz="2400" b="1" dirty="0">
              <a:solidFill>
                <a:schemeClr val="dk1"/>
              </a:solidFill>
              <a:latin typeface="Roboto Light"/>
              <a:ea typeface="Roboto Light"/>
              <a:sym typeface="Roboto"/>
            </a:endParaRPr>
          </a:p>
        </p:txBody>
      </p:sp>
      <p:grpSp>
        <p:nvGrpSpPr>
          <p:cNvPr id="13" name="Groupe 12">
            <a:extLst>
              <a:ext uri="{FF2B5EF4-FFF2-40B4-BE49-F238E27FC236}">
                <a16:creationId xmlns:a16="http://schemas.microsoft.com/office/drawing/2014/main" id="{0561DC19-98B0-4AEA-BF3E-630AAE026859}"/>
              </a:ext>
            </a:extLst>
          </p:cNvPr>
          <p:cNvGrpSpPr/>
          <p:nvPr/>
        </p:nvGrpSpPr>
        <p:grpSpPr>
          <a:xfrm>
            <a:off x="4882717" y="2932222"/>
            <a:ext cx="4116376" cy="542438"/>
            <a:chOff x="4986990" y="3225748"/>
            <a:chExt cx="4116376" cy="542438"/>
          </a:xfrm>
        </p:grpSpPr>
        <p:sp>
          <p:nvSpPr>
            <p:cNvPr id="41" name="Rectangle 40">
              <a:extLst>
                <a:ext uri="{FF2B5EF4-FFF2-40B4-BE49-F238E27FC236}">
                  <a16:creationId xmlns:a16="http://schemas.microsoft.com/office/drawing/2014/main" id="{E9C96783-8E94-4158-AA4F-BB19959911B2}"/>
                </a:ext>
              </a:extLst>
            </p:cNvPr>
            <p:cNvSpPr/>
            <p:nvPr/>
          </p:nvSpPr>
          <p:spPr>
            <a:xfrm>
              <a:off x="5459448" y="3342707"/>
              <a:ext cx="3636000" cy="323678"/>
            </a:xfrm>
            <a:prstGeom prst="rect">
              <a:avLst/>
            </a:prstGeom>
          </p:spPr>
          <p:txBody>
            <a:bodyPr wrap="square" lIns="107182" tIns="53594" rIns="107182" bIns="53594">
              <a:spAutoFit/>
            </a:bodyPr>
            <a:lstStyle/>
            <a:p>
              <a:pPr marL="0" lvl="0" indent="0" defTabSz="1071806" eaLnBrk="0" fontAlgn="base" latinLnBrk="0" hangingPunct="0">
                <a:spcBef>
                  <a:spcPct val="0"/>
                </a:spcBef>
                <a:spcAft>
                  <a:spcPct val="0"/>
                </a:spcAft>
                <a:buClrTx/>
                <a:buSzTx/>
                <a:buFont typeface="Arial"/>
                <a:buNone/>
                <a:tabLst/>
                <a:defRPr/>
              </a:pPr>
              <a:r>
                <a:rPr lang="fr-FR" altLang="en-US" b="1" kern="1200" dirty="0">
                  <a:solidFill>
                    <a:srgbClr val="00B7FF"/>
                  </a:solidFill>
                  <a:latin typeface="Roboto" panose="020B0604020202020204" charset="0"/>
                  <a:ea typeface="Roboto" panose="020B0604020202020204" charset="0"/>
                  <a:cs typeface="Calibri Bold" panose="020F0702030404030204" pitchFamily="34" charset="0"/>
                </a:rPr>
                <a:t>Indicateur de consommation et épargne </a:t>
              </a:r>
            </a:p>
          </p:txBody>
        </p:sp>
        <p:cxnSp>
          <p:nvCxnSpPr>
            <p:cNvPr id="44" name="Straight Connector 25">
              <a:extLst>
                <a:ext uri="{FF2B5EF4-FFF2-40B4-BE49-F238E27FC236}">
                  <a16:creationId xmlns:a16="http://schemas.microsoft.com/office/drawing/2014/main" id="{599153D3-5CD7-4AFA-B3A3-D67FBEA42154}"/>
                </a:ext>
              </a:extLst>
            </p:cNvPr>
            <p:cNvCxnSpPr/>
            <p:nvPr/>
          </p:nvCxnSpPr>
          <p:spPr>
            <a:xfrm flipH="1">
              <a:off x="5322312" y="3706607"/>
              <a:ext cx="3240000" cy="0"/>
            </a:xfrm>
            <a:prstGeom prst="line">
              <a:avLst/>
            </a:prstGeom>
            <a:noFill/>
            <a:ln w="9525" cap="flat" cmpd="sng" algn="ctr">
              <a:solidFill>
                <a:srgbClr val="38ABBE"/>
              </a:solidFill>
              <a:prstDash val="solid"/>
            </a:ln>
            <a:effectLst/>
          </p:spPr>
        </p:cxnSp>
        <p:sp>
          <p:nvSpPr>
            <p:cNvPr id="42" name="Oval 23">
              <a:extLst>
                <a:ext uri="{FF2B5EF4-FFF2-40B4-BE49-F238E27FC236}">
                  <a16:creationId xmlns:a16="http://schemas.microsoft.com/office/drawing/2014/main" id="{DAC0CA58-5E62-4347-8A68-ADE2B59E2E02}"/>
                </a:ext>
              </a:extLst>
            </p:cNvPr>
            <p:cNvSpPr>
              <a:spLocks noChangeAspect="1"/>
            </p:cNvSpPr>
            <p:nvPr/>
          </p:nvSpPr>
          <p:spPr>
            <a:xfrm>
              <a:off x="5037471" y="3272379"/>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4</a:t>
              </a:r>
            </a:p>
          </p:txBody>
        </p:sp>
        <p:pic>
          <p:nvPicPr>
            <p:cNvPr id="62" name="Google Shape;11;p3">
              <a:extLst>
                <a:ext uri="{FF2B5EF4-FFF2-40B4-BE49-F238E27FC236}">
                  <a16:creationId xmlns:a16="http://schemas.microsoft.com/office/drawing/2014/main" id="{75B9EE41-017D-4A13-8CE0-1D61E5C3EEAE}"/>
                </a:ext>
              </a:extLst>
            </p:cNvPr>
            <p:cNvPicPr preferRelativeResize="0"/>
            <p:nvPr/>
          </p:nvPicPr>
          <p:blipFill>
            <a:blip r:embed="rId3">
              <a:alphaModFix/>
            </a:blip>
            <a:stretch>
              <a:fillRect/>
            </a:stretch>
          </p:blipFill>
          <p:spPr>
            <a:xfrm>
              <a:off x="4986990" y="3225748"/>
              <a:ext cx="573109" cy="542438"/>
            </a:xfrm>
            <a:prstGeom prst="rect">
              <a:avLst/>
            </a:prstGeom>
            <a:noFill/>
            <a:ln>
              <a:noFill/>
            </a:ln>
          </p:spPr>
        </p:pic>
        <p:pic>
          <p:nvPicPr>
            <p:cNvPr id="82" name="Graphique 81" descr="Flèche en cercle">
              <a:extLst>
                <a:ext uri="{FF2B5EF4-FFF2-40B4-BE49-F238E27FC236}">
                  <a16:creationId xmlns:a16="http://schemas.microsoft.com/office/drawing/2014/main" id="{9B7CC9AB-E065-460F-B60B-B0043CEDBF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12010" y="3399942"/>
              <a:ext cx="291356" cy="291356"/>
            </a:xfrm>
            <a:prstGeom prst="rect">
              <a:avLst/>
            </a:prstGeom>
          </p:spPr>
        </p:pic>
      </p:grpSp>
      <p:sp>
        <p:nvSpPr>
          <p:cNvPr id="46" name="Oval 23">
            <a:extLst>
              <a:ext uri="{FF2B5EF4-FFF2-40B4-BE49-F238E27FC236}">
                <a16:creationId xmlns:a16="http://schemas.microsoft.com/office/drawing/2014/main" id="{D62A20E2-5F1D-4D5E-9806-AFAD0D3E9AD6}"/>
              </a:ext>
            </a:extLst>
          </p:cNvPr>
          <p:cNvSpPr>
            <a:spLocks noChangeAspect="1"/>
          </p:cNvSpPr>
          <p:nvPr/>
        </p:nvSpPr>
        <p:spPr>
          <a:xfrm>
            <a:off x="342701" y="2970902"/>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lang="fr-FR" sz="2159" dirty="0">
                <a:solidFill>
                  <a:srgbClr val="FFFFFF"/>
                </a:solidFill>
                <a:latin typeface="Metric Bold" panose="020B0803030202060203" pitchFamily="34" charset="0"/>
                <a:ea typeface="+mn-ea"/>
                <a:cs typeface="+mn-cs"/>
              </a:rPr>
              <a:t>3</a:t>
            </a:r>
            <a:endParaRPr kumimoji="0" lang="fr-FR" sz="2159" b="0" i="0" u="none" strike="noStrike" kern="0" cap="none" spc="0" normalizeH="0" baseline="0" noProof="0" dirty="0">
              <a:ln>
                <a:noFill/>
              </a:ln>
              <a:solidFill>
                <a:srgbClr val="FFFFFF"/>
              </a:solidFill>
              <a:effectLst/>
              <a:uLnTx/>
              <a:uFillTx/>
              <a:latin typeface="Metric Bold" panose="020B0803030202060203" pitchFamily="34" charset="0"/>
              <a:ea typeface="+mn-ea"/>
              <a:cs typeface="+mn-cs"/>
            </a:endParaRPr>
          </a:p>
        </p:txBody>
      </p:sp>
      <p:pic>
        <p:nvPicPr>
          <p:cNvPr id="60" name="Google Shape;11;p3">
            <a:extLst>
              <a:ext uri="{FF2B5EF4-FFF2-40B4-BE49-F238E27FC236}">
                <a16:creationId xmlns:a16="http://schemas.microsoft.com/office/drawing/2014/main" id="{6F751F17-65DD-4681-8D37-6EE9E81EBD60}"/>
              </a:ext>
            </a:extLst>
          </p:cNvPr>
          <p:cNvPicPr preferRelativeResize="0"/>
          <p:nvPr/>
        </p:nvPicPr>
        <p:blipFill>
          <a:blip r:embed="rId3">
            <a:alphaModFix/>
          </a:blip>
          <a:stretch>
            <a:fillRect/>
          </a:stretch>
        </p:blipFill>
        <p:spPr>
          <a:xfrm>
            <a:off x="269254" y="2932196"/>
            <a:ext cx="573109" cy="542438"/>
          </a:xfrm>
          <a:prstGeom prst="rect">
            <a:avLst/>
          </a:prstGeom>
          <a:noFill/>
          <a:ln>
            <a:noFill/>
          </a:ln>
        </p:spPr>
      </p:pic>
      <p:sp>
        <p:nvSpPr>
          <p:cNvPr id="45" name="Rectangle 44">
            <a:extLst>
              <a:ext uri="{FF2B5EF4-FFF2-40B4-BE49-F238E27FC236}">
                <a16:creationId xmlns:a16="http://schemas.microsoft.com/office/drawing/2014/main" id="{B81D661D-9C6C-4F22-80F4-75BA86A17C06}"/>
              </a:ext>
            </a:extLst>
          </p:cNvPr>
          <p:cNvSpPr/>
          <p:nvPr/>
        </p:nvSpPr>
        <p:spPr>
          <a:xfrm>
            <a:off x="796421" y="3055959"/>
            <a:ext cx="3636000" cy="323678"/>
          </a:xfrm>
          <a:prstGeom prst="rect">
            <a:avLst/>
          </a:prstGeom>
        </p:spPr>
        <p:txBody>
          <a:bodyPr wrap="square" lIns="107182" tIns="53594" rIns="107182" bIns="53594">
            <a:spAutoFit/>
          </a:bodyPr>
          <a:lstStyle/>
          <a:p>
            <a:pPr defTabSz="1071806" eaLnBrk="0" fontAlgn="base" hangingPunct="0">
              <a:spcBef>
                <a:spcPct val="0"/>
              </a:spcBef>
              <a:spcAft>
                <a:spcPct val="0"/>
              </a:spcAft>
              <a:buClrTx/>
              <a:defRPr/>
            </a:pPr>
            <a:r>
              <a:rPr lang="fr-FR" b="1" kern="1200" dirty="0">
                <a:solidFill>
                  <a:srgbClr val="00B7FF"/>
                </a:solidFill>
                <a:latin typeface="Roboto" panose="020B0604020202020204" charset="0"/>
                <a:ea typeface="Roboto" panose="020B0604020202020204" charset="0"/>
                <a:cs typeface="Calibri Bold" panose="020F0702030404030204" pitchFamily="34" charset="0"/>
              </a:rPr>
              <a:t>Indicateurs de production et emploi</a:t>
            </a:r>
            <a:endParaRPr lang="fr-FR" altLang="en-US" b="1" kern="1200" dirty="0">
              <a:solidFill>
                <a:srgbClr val="00B7FF"/>
              </a:solidFill>
              <a:latin typeface="Roboto" panose="020B0604020202020204" charset="0"/>
              <a:ea typeface="Roboto" panose="020B0604020202020204" charset="0"/>
              <a:cs typeface="Calibri Bold" panose="020F0702030404030204" pitchFamily="34" charset="0"/>
            </a:endParaRPr>
          </a:p>
        </p:txBody>
      </p:sp>
      <p:cxnSp>
        <p:nvCxnSpPr>
          <p:cNvPr id="48" name="Straight Connector 25">
            <a:extLst>
              <a:ext uri="{FF2B5EF4-FFF2-40B4-BE49-F238E27FC236}">
                <a16:creationId xmlns:a16="http://schemas.microsoft.com/office/drawing/2014/main" id="{5FDF4FA5-56E1-4FB2-9B66-1ACCD77DB9E0}"/>
              </a:ext>
            </a:extLst>
          </p:cNvPr>
          <p:cNvCxnSpPr/>
          <p:nvPr/>
        </p:nvCxnSpPr>
        <p:spPr>
          <a:xfrm flipH="1">
            <a:off x="627542" y="3413151"/>
            <a:ext cx="3600000" cy="0"/>
          </a:xfrm>
          <a:prstGeom prst="line">
            <a:avLst/>
          </a:prstGeom>
          <a:noFill/>
          <a:ln w="9525" cap="flat" cmpd="sng" algn="ctr">
            <a:solidFill>
              <a:srgbClr val="38ABBE"/>
            </a:solidFill>
            <a:prstDash val="solid"/>
          </a:ln>
          <a:effectLst/>
        </p:spPr>
      </p:cxnSp>
      <p:pic>
        <p:nvPicPr>
          <p:cNvPr id="80" name="Graphique 79" descr="Flèche en cercle">
            <a:extLst>
              <a:ext uri="{FF2B5EF4-FFF2-40B4-BE49-F238E27FC236}">
                <a16:creationId xmlns:a16="http://schemas.microsoft.com/office/drawing/2014/main" id="{5EFE9A02-B99C-4172-BB1C-06367614BA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6743" y="3099444"/>
            <a:ext cx="291356" cy="291356"/>
          </a:xfrm>
          <a:prstGeom prst="rect">
            <a:avLst/>
          </a:prstGeom>
        </p:spPr>
      </p:pic>
      <p:grpSp>
        <p:nvGrpSpPr>
          <p:cNvPr id="14" name="Groupe 13">
            <a:extLst>
              <a:ext uri="{FF2B5EF4-FFF2-40B4-BE49-F238E27FC236}">
                <a16:creationId xmlns:a16="http://schemas.microsoft.com/office/drawing/2014/main" id="{4F11CDDF-FD23-4C7C-9405-3311764FC9BA}"/>
              </a:ext>
            </a:extLst>
          </p:cNvPr>
          <p:cNvGrpSpPr/>
          <p:nvPr/>
        </p:nvGrpSpPr>
        <p:grpSpPr>
          <a:xfrm>
            <a:off x="4783638" y="3900937"/>
            <a:ext cx="4198402" cy="542438"/>
            <a:chOff x="4941186" y="3952353"/>
            <a:chExt cx="4198402" cy="542438"/>
          </a:xfrm>
        </p:grpSpPr>
        <p:cxnSp>
          <p:nvCxnSpPr>
            <p:cNvPr id="51" name="Straight Connector 25">
              <a:extLst>
                <a:ext uri="{FF2B5EF4-FFF2-40B4-BE49-F238E27FC236}">
                  <a16:creationId xmlns:a16="http://schemas.microsoft.com/office/drawing/2014/main" id="{B22FE510-561B-4B25-9092-111BC5FE9A45}"/>
                </a:ext>
              </a:extLst>
            </p:cNvPr>
            <p:cNvCxnSpPr/>
            <p:nvPr/>
          </p:nvCxnSpPr>
          <p:spPr>
            <a:xfrm flipH="1">
              <a:off x="5322312" y="4434757"/>
              <a:ext cx="3240000" cy="0"/>
            </a:xfrm>
            <a:prstGeom prst="line">
              <a:avLst/>
            </a:prstGeom>
            <a:noFill/>
            <a:ln w="9525" cap="flat" cmpd="sng" algn="ctr">
              <a:solidFill>
                <a:srgbClr val="38ABBE"/>
              </a:solidFill>
              <a:prstDash val="solid"/>
            </a:ln>
            <a:effectLst/>
          </p:spPr>
        </p:cxnSp>
        <p:sp>
          <p:nvSpPr>
            <p:cNvPr id="49" name="Oval 23">
              <a:extLst>
                <a:ext uri="{FF2B5EF4-FFF2-40B4-BE49-F238E27FC236}">
                  <a16:creationId xmlns:a16="http://schemas.microsoft.com/office/drawing/2014/main" id="{88C67B4C-E063-4749-AE58-F3D32B54F277}"/>
                </a:ext>
              </a:extLst>
            </p:cNvPr>
            <p:cNvSpPr>
              <a:spLocks noChangeAspect="1"/>
            </p:cNvSpPr>
            <p:nvPr/>
          </p:nvSpPr>
          <p:spPr>
            <a:xfrm>
              <a:off x="5037471" y="3992508"/>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dirty="0">
                  <a:ln>
                    <a:noFill/>
                  </a:ln>
                  <a:solidFill>
                    <a:srgbClr val="FFFFFF"/>
                  </a:solidFill>
                  <a:effectLst/>
                  <a:uLnTx/>
                  <a:uFillTx/>
                  <a:latin typeface="Metric Bold" panose="020B0803030202060203" pitchFamily="34" charset="0"/>
                  <a:ea typeface="+mn-ea"/>
                  <a:cs typeface="+mn-cs"/>
                </a:rPr>
                <a:t>6</a:t>
              </a:r>
            </a:p>
          </p:txBody>
        </p:sp>
        <p:pic>
          <p:nvPicPr>
            <p:cNvPr id="63" name="Google Shape;11;p3">
              <a:extLst>
                <a:ext uri="{FF2B5EF4-FFF2-40B4-BE49-F238E27FC236}">
                  <a16:creationId xmlns:a16="http://schemas.microsoft.com/office/drawing/2014/main" id="{A0AF6695-7B1E-4886-B508-CA7CE0F118A8}"/>
                </a:ext>
              </a:extLst>
            </p:cNvPr>
            <p:cNvPicPr preferRelativeResize="0"/>
            <p:nvPr/>
          </p:nvPicPr>
          <p:blipFill>
            <a:blip r:embed="rId3">
              <a:alphaModFix/>
            </a:blip>
            <a:stretch>
              <a:fillRect/>
            </a:stretch>
          </p:blipFill>
          <p:spPr>
            <a:xfrm>
              <a:off x="4941186" y="3952353"/>
              <a:ext cx="573109" cy="542438"/>
            </a:xfrm>
            <a:prstGeom prst="rect">
              <a:avLst/>
            </a:prstGeom>
            <a:noFill/>
            <a:ln>
              <a:noFill/>
            </a:ln>
          </p:spPr>
        </p:pic>
        <p:sp>
          <p:nvSpPr>
            <p:cNvPr id="68" name="Rectangle 67">
              <a:extLst>
                <a:ext uri="{FF2B5EF4-FFF2-40B4-BE49-F238E27FC236}">
                  <a16:creationId xmlns:a16="http://schemas.microsoft.com/office/drawing/2014/main" id="{D693C735-21BD-47C5-A178-C9139CBEACC2}"/>
                </a:ext>
              </a:extLst>
            </p:cNvPr>
            <p:cNvSpPr/>
            <p:nvPr/>
          </p:nvSpPr>
          <p:spPr>
            <a:xfrm>
              <a:off x="5459448" y="4039291"/>
              <a:ext cx="2966646" cy="323678"/>
            </a:xfrm>
            <a:prstGeom prst="rect">
              <a:avLst/>
            </a:prstGeom>
          </p:spPr>
          <p:txBody>
            <a:bodyPr wrap="square" lIns="107182" tIns="53594" rIns="107182" bIns="53594">
              <a:spAutoFit/>
            </a:bodyPr>
            <a:lstStyle/>
            <a:p>
              <a:pPr defTabSz="1071806" eaLnBrk="0" fontAlgn="base" hangingPunct="0">
                <a:spcBef>
                  <a:spcPct val="0"/>
                </a:spcBef>
                <a:spcAft>
                  <a:spcPct val="0"/>
                </a:spcAft>
                <a:buClrTx/>
                <a:defRPr/>
              </a:pPr>
              <a:r>
                <a:rPr lang="fr-FR" altLang="en-US" b="1" kern="1200" dirty="0">
                  <a:solidFill>
                    <a:srgbClr val="00B7FF"/>
                  </a:solidFill>
                  <a:latin typeface="Roboto" panose="020B0604020202020204" charset="0"/>
                  <a:ea typeface="Roboto" panose="020B0604020202020204" charset="0"/>
                  <a:cs typeface="Calibri Bold" panose="020F0702030404030204" pitchFamily="34" charset="0"/>
                </a:rPr>
                <a:t>Mobilités, flux </a:t>
              </a:r>
            </a:p>
          </p:txBody>
        </p:sp>
        <p:pic>
          <p:nvPicPr>
            <p:cNvPr id="83" name="Graphique 82" descr="Flèche en cercle">
              <a:extLst>
                <a:ext uri="{FF2B5EF4-FFF2-40B4-BE49-F238E27FC236}">
                  <a16:creationId xmlns:a16="http://schemas.microsoft.com/office/drawing/2014/main" id="{17DDB2EB-F415-4BA8-B789-A6B6A07B6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8232" y="4062641"/>
              <a:ext cx="291356" cy="291356"/>
            </a:xfrm>
            <a:prstGeom prst="rect">
              <a:avLst/>
            </a:prstGeom>
          </p:spPr>
        </p:pic>
      </p:grpSp>
      <p:grpSp>
        <p:nvGrpSpPr>
          <p:cNvPr id="17" name="Groupe 16">
            <a:extLst>
              <a:ext uri="{FF2B5EF4-FFF2-40B4-BE49-F238E27FC236}">
                <a16:creationId xmlns:a16="http://schemas.microsoft.com/office/drawing/2014/main" id="{738BB3AA-A58E-470B-B711-0A62773D17A4}"/>
              </a:ext>
            </a:extLst>
          </p:cNvPr>
          <p:cNvGrpSpPr/>
          <p:nvPr/>
        </p:nvGrpSpPr>
        <p:grpSpPr>
          <a:xfrm>
            <a:off x="273101" y="3868800"/>
            <a:ext cx="4304998" cy="559322"/>
            <a:chOff x="377374" y="3995458"/>
            <a:chExt cx="4304998" cy="559322"/>
          </a:xfrm>
        </p:grpSpPr>
        <p:cxnSp>
          <p:nvCxnSpPr>
            <p:cNvPr id="55" name="Straight Connector 25">
              <a:extLst>
                <a:ext uri="{FF2B5EF4-FFF2-40B4-BE49-F238E27FC236}">
                  <a16:creationId xmlns:a16="http://schemas.microsoft.com/office/drawing/2014/main" id="{FF01C252-458E-46FF-B0F6-55D11139C412}"/>
                </a:ext>
              </a:extLst>
            </p:cNvPr>
            <p:cNvCxnSpPr/>
            <p:nvPr/>
          </p:nvCxnSpPr>
          <p:spPr>
            <a:xfrm flipH="1">
              <a:off x="731815" y="4474583"/>
              <a:ext cx="3600000" cy="0"/>
            </a:xfrm>
            <a:prstGeom prst="line">
              <a:avLst/>
            </a:prstGeom>
            <a:noFill/>
            <a:ln w="9525" cap="flat" cmpd="sng" algn="ctr">
              <a:solidFill>
                <a:srgbClr val="38ABBE"/>
              </a:solidFill>
              <a:prstDash val="solid"/>
            </a:ln>
            <a:effectLst/>
          </p:spPr>
        </p:cxnSp>
        <p:sp>
          <p:nvSpPr>
            <p:cNvPr id="53" name="Oval 23">
              <a:extLst>
                <a:ext uri="{FF2B5EF4-FFF2-40B4-BE49-F238E27FC236}">
                  <a16:creationId xmlns:a16="http://schemas.microsoft.com/office/drawing/2014/main" id="{DBFAC658-AEEA-49E3-AA61-EEBC5FB850A2}"/>
                </a:ext>
              </a:extLst>
            </p:cNvPr>
            <p:cNvSpPr>
              <a:spLocks noChangeAspect="1"/>
            </p:cNvSpPr>
            <p:nvPr/>
          </p:nvSpPr>
          <p:spPr>
            <a:xfrm>
              <a:off x="446974" y="4056397"/>
              <a:ext cx="426217" cy="435322"/>
            </a:xfrm>
            <a:prstGeom prst="ellipse">
              <a:avLst/>
            </a:prstGeom>
            <a:solidFill>
              <a:srgbClr val="38ABBE"/>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lang="fr-FR" sz="2159" dirty="0">
                  <a:solidFill>
                    <a:srgbClr val="FFFFFF"/>
                  </a:solidFill>
                  <a:latin typeface="Metric Bold" panose="020B0803030202060203" pitchFamily="34" charset="0"/>
                  <a:ea typeface="+mn-ea"/>
                  <a:cs typeface="+mn-cs"/>
                </a:rPr>
                <a:t>5</a:t>
              </a:r>
              <a:endParaRPr kumimoji="0" lang="fr-FR" sz="2159" b="0" i="0" u="none" strike="noStrike" kern="0" cap="none" spc="0" normalizeH="0" baseline="0" noProof="0" dirty="0">
                <a:ln>
                  <a:noFill/>
                </a:ln>
                <a:solidFill>
                  <a:srgbClr val="FFFFFF"/>
                </a:solidFill>
                <a:effectLst/>
                <a:uLnTx/>
                <a:uFillTx/>
                <a:latin typeface="Metric Bold" panose="020B0803030202060203" pitchFamily="34" charset="0"/>
                <a:ea typeface="+mn-ea"/>
                <a:cs typeface="+mn-cs"/>
              </a:endParaRPr>
            </a:p>
          </p:txBody>
        </p:sp>
        <p:pic>
          <p:nvPicPr>
            <p:cNvPr id="61" name="Google Shape;11;p3">
              <a:extLst>
                <a:ext uri="{FF2B5EF4-FFF2-40B4-BE49-F238E27FC236}">
                  <a16:creationId xmlns:a16="http://schemas.microsoft.com/office/drawing/2014/main" id="{8B15FF99-690F-4015-8C65-B0081E5973AA}"/>
                </a:ext>
              </a:extLst>
            </p:cNvPr>
            <p:cNvPicPr preferRelativeResize="0"/>
            <p:nvPr/>
          </p:nvPicPr>
          <p:blipFill>
            <a:blip r:embed="rId3">
              <a:alphaModFix/>
            </a:blip>
            <a:stretch>
              <a:fillRect/>
            </a:stretch>
          </p:blipFill>
          <p:spPr>
            <a:xfrm>
              <a:off x="377374" y="4012342"/>
              <a:ext cx="573109" cy="542438"/>
            </a:xfrm>
            <a:prstGeom prst="rect">
              <a:avLst/>
            </a:prstGeom>
            <a:noFill/>
            <a:ln>
              <a:noFill/>
            </a:ln>
          </p:spPr>
        </p:pic>
        <p:sp>
          <p:nvSpPr>
            <p:cNvPr id="52" name="Rectangle 51">
              <a:extLst>
                <a:ext uri="{FF2B5EF4-FFF2-40B4-BE49-F238E27FC236}">
                  <a16:creationId xmlns:a16="http://schemas.microsoft.com/office/drawing/2014/main" id="{CE84794C-DB96-4381-837E-90A0D134B5CB}"/>
                </a:ext>
              </a:extLst>
            </p:cNvPr>
            <p:cNvSpPr/>
            <p:nvPr/>
          </p:nvSpPr>
          <p:spPr>
            <a:xfrm>
              <a:off x="911815" y="3995458"/>
              <a:ext cx="3728536" cy="539122"/>
            </a:xfrm>
            <a:prstGeom prst="rect">
              <a:avLst/>
            </a:prstGeom>
          </p:spPr>
          <p:txBody>
            <a:bodyPr wrap="square" lIns="107182" tIns="53594" rIns="107182" bIns="53594">
              <a:spAutoFit/>
            </a:bodyPr>
            <a:lstStyle/>
            <a:p>
              <a:pPr lvl="0" defTabSz="1071806" eaLnBrk="0" fontAlgn="base" hangingPunct="0">
                <a:spcBef>
                  <a:spcPct val="0"/>
                </a:spcBef>
                <a:spcAft>
                  <a:spcPct val="0"/>
                </a:spcAft>
                <a:buClrTx/>
                <a:defRPr/>
              </a:pPr>
              <a:r>
                <a:rPr lang="fr-FR" altLang="en-US" b="1" kern="1200" dirty="0">
                  <a:solidFill>
                    <a:srgbClr val="00B7FF"/>
                  </a:solidFill>
                  <a:latin typeface="Roboto" panose="020B0604020202020204" charset="0"/>
                  <a:ea typeface="Roboto" panose="020B0604020202020204" charset="0"/>
                  <a:cs typeface="Calibri Bold" panose="020F0702030404030204" pitchFamily="34" charset="0"/>
                </a:rPr>
                <a:t>Indicateurs de comportements: social, bien-être, confiance par catégorie</a:t>
              </a:r>
            </a:p>
          </p:txBody>
        </p:sp>
        <p:pic>
          <p:nvPicPr>
            <p:cNvPr id="84" name="Graphique 83" descr="Flèche en cercle">
              <a:extLst>
                <a:ext uri="{FF2B5EF4-FFF2-40B4-BE49-F238E27FC236}">
                  <a16:creationId xmlns:a16="http://schemas.microsoft.com/office/drawing/2014/main" id="{F88AD4FD-390C-4EF3-8982-D7D96EC13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1016" y="4135303"/>
              <a:ext cx="291356" cy="291356"/>
            </a:xfrm>
            <a:prstGeom prst="rect">
              <a:avLst/>
            </a:prstGeom>
          </p:spPr>
        </p:pic>
      </p:grpSp>
      <p:sp>
        <p:nvSpPr>
          <p:cNvPr id="72" name="Rectangle 71">
            <a:extLst>
              <a:ext uri="{FF2B5EF4-FFF2-40B4-BE49-F238E27FC236}">
                <a16:creationId xmlns:a16="http://schemas.microsoft.com/office/drawing/2014/main" id="{9D43E7DC-AA69-45E3-87F1-6028C36840F6}"/>
              </a:ext>
            </a:extLst>
          </p:cNvPr>
          <p:cNvSpPr/>
          <p:nvPr/>
        </p:nvSpPr>
        <p:spPr>
          <a:xfrm>
            <a:off x="5375201" y="2031605"/>
            <a:ext cx="3636000" cy="477567"/>
          </a:xfrm>
          <a:prstGeom prst="rect">
            <a:avLst/>
          </a:prstGeom>
        </p:spPr>
        <p:txBody>
          <a:bodyPr wrap="square" lIns="107182" tIns="53594" rIns="107182" bIns="53594">
            <a:spAutoFit/>
          </a:bodyPr>
          <a:lstStyle/>
          <a:p>
            <a:pPr lvl="0" defTabSz="1071806" eaLnBrk="0" fontAlgn="base" hangingPunct="0">
              <a:spcBef>
                <a:spcPct val="0"/>
              </a:spcBef>
              <a:spcAft>
                <a:spcPct val="0"/>
              </a:spcAft>
              <a:buClrTx/>
              <a:defRPr/>
            </a:pPr>
            <a:r>
              <a:rPr kumimoji="0" lang="fr-FR" altLang="en-US" b="1" i="0" u="none" strike="noStrike" kern="1200" cap="none" spc="0" normalizeH="0" baseline="0" noProof="0" dirty="0">
                <a:ln>
                  <a:noFill/>
                </a:ln>
                <a:solidFill>
                  <a:srgbClr val="00B7FF"/>
                </a:solidFill>
                <a:effectLst/>
                <a:uLnTx/>
                <a:uFillTx/>
                <a:latin typeface="Roboto" panose="020B0604020202020204" charset="0"/>
                <a:ea typeface="Roboto" panose="020B0604020202020204" charset="0"/>
                <a:cs typeface="Calibri Bold" panose="020F0702030404030204" pitchFamily="34" charset="0"/>
              </a:rPr>
              <a:t>Données de santé –</a:t>
            </a:r>
            <a:r>
              <a:rPr lang="fr-FR" altLang="en-US" sz="1000" dirty="0">
                <a:solidFill>
                  <a:schemeClr val="tx1"/>
                </a:solidFill>
                <a:latin typeface="Roboto" panose="020B0604020202020204" charset="0"/>
                <a:ea typeface="Roboto" panose="020B0604020202020204" charset="0"/>
              </a:rPr>
              <a:t>maladies chroniques, asymptomatiques, résultats des tests, arrêts maladies</a:t>
            </a:r>
          </a:p>
        </p:txBody>
      </p:sp>
      <p:cxnSp>
        <p:nvCxnSpPr>
          <p:cNvPr id="75" name="Straight Connector 20">
            <a:extLst>
              <a:ext uri="{FF2B5EF4-FFF2-40B4-BE49-F238E27FC236}">
                <a16:creationId xmlns:a16="http://schemas.microsoft.com/office/drawing/2014/main" id="{D3E06D08-548D-45E5-B0AB-0C81836421B0}"/>
              </a:ext>
            </a:extLst>
          </p:cNvPr>
          <p:cNvCxnSpPr/>
          <p:nvPr/>
        </p:nvCxnSpPr>
        <p:spPr>
          <a:xfrm flipH="1">
            <a:off x="5195201" y="2509712"/>
            <a:ext cx="3600000" cy="0"/>
          </a:xfrm>
          <a:prstGeom prst="line">
            <a:avLst/>
          </a:prstGeom>
          <a:noFill/>
          <a:ln w="9525" cap="flat" cmpd="sng" algn="ctr">
            <a:solidFill>
              <a:srgbClr val="5DBFCF"/>
            </a:solidFill>
            <a:prstDash val="solid"/>
          </a:ln>
          <a:effectLst/>
        </p:spPr>
      </p:cxnSp>
      <p:sp>
        <p:nvSpPr>
          <p:cNvPr id="73" name="Oval 18">
            <a:extLst>
              <a:ext uri="{FF2B5EF4-FFF2-40B4-BE49-F238E27FC236}">
                <a16:creationId xmlns:a16="http://schemas.microsoft.com/office/drawing/2014/main" id="{4829605F-61F7-4B1E-AD9F-4B7FE9F52050}"/>
              </a:ext>
            </a:extLst>
          </p:cNvPr>
          <p:cNvSpPr>
            <a:spLocks noChangeAspect="1"/>
          </p:cNvSpPr>
          <p:nvPr/>
        </p:nvSpPr>
        <p:spPr>
          <a:xfrm>
            <a:off x="4910360" y="2083505"/>
            <a:ext cx="426217" cy="435322"/>
          </a:xfrm>
          <a:prstGeom prst="ellipse">
            <a:avLst/>
          </a:prstGeom>
          <a:solidFill>
            <a:srgbClr val="5DBFCF"/>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lang="fr-FR" sz="2159" dirty="0">
                <a:solidFill>
                  <a:srgbClr val="FFFFFF"/>
                </a:solidFill>
                <a:latin typeface="Metric Bold" panose="020B0803030202060203" pitchFamily="34" charset="0"/>
                <a:ea typeface="+mn-ea"/>
                <a:cs typeface="+mn-cs"/>
              </a:rPr>
              <a:t>2</a:t>
            </a:r>
            <a:endParaRPr kumimoji="0" lang="fr-FR" sz="2159" b="0" i="0" u="none" strike="noStrike" kern="0" cap="none" spc="0" normalizeH="0" baseline="0" noProof="0" dirty="0">
              <a:ln>
                <a:noFill/>
              </a:ln>
              <a:solidFill>
                <a:srgbClr val="FFFFFF"/>
              </a:solidFill>
              <a:effectLst/>
              <a:uLnTx/>
              <a:uFillTx/>
              <a:latin typeface="Metric Bold" panose="020B0803030202060203" pitchFamily="34" charset="0"/>
              <a:ea typeface="+mn-ea"/>
              <a:cs typeface="+mn-cs"/>
            </a:endParaRPr>
          </a:p>
        </p:txBody>
      </p:sp>
      <p:pic>
        <p:nvPicPr>
          <p:cNvPr id="76" name="Google Shape;11;p3">
            <a:extLst>
              <a:ext uri="{FF2B5EF4-FFF2-40B4-BE49-F238E27FC236}">
                <a16:creationId xmlns:a16="http://schemas.microsoft.com/office/drawing/2014/main" id="{F15C813F-3441-4DA2-A9E8-F641A0303C50}"/>
              </a:ext>
            </a:extLst>
          </p:cNvPr>
          <p:cNvPicPr preferRelativeResize="0"/>
          <p:nvPr/>
        </p:nvPicPr>
        <p:blipFill>
          <a:blip r:embed="rId3">
            <a:alphaModFix/>
          </a:blip>
          <a:stretch>
            <a:fillRect/>
          </a:stretch>
        </p:blipFill>
        <p:spPr>
          <a:xfrm>
            <a:off x="4836913" y="2035216"/>
            <a:ext cx="573109" cy="542438"/>
          </a:xfrm>
          <a:prstGeom prst="rect">
            <a:avLst/>
          </a:prstGeom>
          <a:noFill/>
          <a:ln>
            <a:noFill/>
          </a:ln>
        </p:spPr>
      </p:pic>
      <p:pic>
        <p:nvPicPr>
          <p:cNvPr id="81" name="Graphique 80" descr="Flèche en cercle">
            <a:extLst>
              <a:ext uri="{FF2B5EF4-FFF2-40B4-BE49-F238E27FC236}">
                <a16:creationId xmlns:a16="http://schemas.microsoft.com/office/drawing/2014/main" id="{2EEFE273-81DE-486F-8029-1AC55F5B20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0684" y="2155488"/>
            <a:ext cx="291356" cy="291356"/>
          </a:xfrm>
          <a:prstGeom prst="rect">
            <a:avLst/>
          </a:prstGeom>
        </p:spPr>
      </p:pic>
      <p:grpSp>
        <p:nvGrpSpPr>
          <p:cNvPr id="15" name="Groupe 14">
            <a:extLst>
              <a:ext uri="{FF2B5EF4-FFF2-40B4-BE49-F238E27FC236}">
                <a16:creationId xmlns:a16="http://schemas.microsoft.com/office/drawing/2014/main" id="{854C2802-E304-48E0-8E2A-6BE6C83355FA}"/>
              </a:ext>
            </a:extLst>
          </p:cNvPr>
          <p:cNvGrpSpPr/>
          <p:nvPr/>
        </p:nvGrpSpPr>
        <p:grpSpPr>
          <a:xfrm>
            <a:off x="270031" y="2029947"/>
            <a:ext cx="4173511" cy="542438"/>
            <a:chOff x="374304" y="2311560"/>
            <a:chExt cx="4173511" cy="542438"/>
          </a:xfrm>
        </p:grpSpPr>
        <p:sp>
          <p:nvSpPr>
            <p:cNvPr id="37" name="Rectangle 36">
              <a:extLst>
                <a:ext uri="{FF2B5EF4-FFF2-40B4-BE49-F238E27FC236}">
                  <a16:creationId xmlns:a16="http://schemas.microsoft.com/office/drawing/2014/main" id="{C633D990-150F-4D3C-932F-321AAEFB4ADC}"/>
                </a:ext>
              </a:extLst>
            </p:cNvPr>
            <p:cNvSpPr/>
            <p:nvPr/>
          </p:nvSpPr>
          <p:spPr>
            <a:xfrm>
              <a:off x="911815" y="2313218"/>
              <a:ext cx="3636000" cy="539122"/>
            </a:xfrm>
            <a:prstGeom prst="rect">
              <a:avLst/>
            </a:prstGeom>
          </p:spPr>
          <p:txBody>
            <a:bodyPr wrap="square" lIns="107182" tIns="53594" rIns="107182" bIns="53594">
              <a:spAutoFit/>
            </a:bodyPr>
            <a:lstStyle/>
            <a:p>
              <a:pPr marL="0" marR="0" lvl="0" indent="0" algn="l" defTabSz="1071806" rtl="0" eaLnBrk="0" fontAlgn="base" latinLnBrk="0" hangingPunct="0">
                <a:lnSpc>
                  <a:spcPct val="100000"/>
                </a:lnSpc>
                <a:spcBef>
                  <a:spcPct val="0"/>
                </a:spcBef>
                <a:spcAft>
                  <a:spcPct val="0"/>
                </a:spcAft>
                <a:buClrTx/>
                <a:buSzTx/>
                <a:buFontTx/>
                <a:buNone/>
                <a:tabLst/>
                <a:defRPr/>
              </a:pPr>
              <a:r>
                <a:rPr lang="fr-FR" altLang="en-US" b="1" kern="1200" dirty="0">
                  <a:solidFill>
                    <a:srgbClr val="00B7FF"/>
                  </a:solidFill>
                  <a:latin typeface="Roboto" panose="020B0604020202020204" charset="0"/>
                  <a:ea typeface="Roboto" panose="020B0604020202020204" charset="0"/>
                  <a:cs typeface="Calibri Bold" panose="020F0702030404030204" pitchFamily="34" charset="0"/>
                </a:rPr>
                <a:t>Données open source et open data économiques et sanitaires</a:t>
              </a:r>
              <a:endParaRPr kumimoji="0" lang="fr-FR" altLang="en-US" b="1" i="0" u="none" strike="noStrike" kern="1200" cap="none" spc="0" normalizeH="0" baseline="0" noProof="0" dirty="0">
                <a:ln>
                  <a:noFill/>
                </a:ln>
                <a:solidFill>
                  <a:srgbClr val="00B7FF"/>
                </a:solidFill>
                <a:effectLst/>
                <a:uLnTx/>
                <a:uFillTx/>
                <a:latin typeface="Roboto" panose="020B0604020202020204" charset="0"/>
                <a:ea typeface="Roboto" panose="020B0604020202020204" charset="0"/>
                <a:cs typeface="Calibri Bold" panose="020F0702030404030204" pitchFamily="34" charset="0"/>
              </a:endParaRPr>
            </a:p>
          </p:txBody>
        </p:sp>
        <p:sp>
          <p:nvSpPr>
            <p:cNvPr id="38" name="Oval 18">
              <a:extLst>
                <a:ext uri="{FF2B5EF4-FFF2-40B4-BE49-F238E27FC236}">
                  <a16:creationId xmlns:a16="http://schemas.microsoft.com/office/drawing/2014/main" id="{A4E6F29C-62B0-402F-8609-2762AC04B771}"/>
                </a:ext>
              </a:extLst>
            </p:cNvPr>
            <p:cNvSpPr>
              <a:spLocks noChangeAspect="1"/>
            </p:cNvSpPr>
            <p:nvPr/>
          </p:nvSpPr>
          <p:spPr>
            <a:xfrm>
              <a:off x="446974" y="2365118"/>
              <a:ext cx="426217" cy="435322"/>
            </a:xfrm>
            <a:prstGeom prst="ellipse">
              <a:avLst/>
            </a:prstGeom>
            <a:solidFill>
              <a:srgbClr val="5DBFCF"/>
            </a:solidFill>
            <a:ln w="12700" cap="flat" cmpd="sng" algn="ctr">
              <a:noFill/>
              <a:prstDash val="solid"/>
            </a:ln>
            <a:effectLst/>
          </p:spPr>
          <p:txBody>
            <a:bodyPr lIns="107182" tIns="53594" rIns="107182" bIns="53594" rtlCol="0" anchor="ctr"/>
            <a:lstStyle/>
            <a:p>
              <a:pPr marL="0" marR="0" lvl="0" indent="0" algn="ctr" defTabSz="1071806" rtl="0" eaLnBrk="1" fontAlgn="auto" latinLnBrk="0" hangingPunct="1">
                <a:lnSpc>
                  <a:spcPct val="100000"/>
                </a:lnSpc>
                <a:spcBef>
                  <a:spcPts val="0"/>
                </a:spcBef>
                <a:spcAft>
                  <a:spcPts val="0"/>
                </a:spcAft>
                <a:buClrTx/>
                <a:buSzTx/>
                <a:buFontTx/>
                <a:buNone/>
                <a:tabLst/>
                <a:defRPr/>
              </a:pPr>
              <a:r>
                <a:rPr kumimoji="0" lang="fr-FR" sz="2159" b="0" i="0" u="none" strike="noStrike" kern="0" cap="none" spc="0" normalizeH="0" baseline="0" noProof="0">
                  <a:ln>
                    <a:noFill/>
                  </a:ln>
                  <a:solidFill>
                    <a:srgbClr val="FFFFFF"/>
                  </a:solidFill>
                  <a:effectLst/>
                  <a:uLnTx/>
                  <a:uFillTx/>
                  <a:latin typeface="Metric Bold" panose="020B0803030202060203" pitchFamily="34" charset="0"/>
                  <a:ea typeface="+mn-ea"/>
                  <a:cs typeface="+mn-cs"/>
                </a:rPr>
                <a:t>1</a:t>
              </a:r>
            </a:p>
          </p:txBody>
        </p:sp>
        <p:cxnSp>
          <p:nvCxnSpPr>
            <p:cNvPr id="40" name="Straight Connector 20">
              <a:extLst>
                <a:ext uri="{FF2B5EF4-FFF2-40B4-BE49-F238E27FC236}">
                  <a16:creationId xmlns:a16="http://schemas.microsoft.com/office/drawing/2014/main" id="{9AD0EF95-F909-4798-8503-95DBD075AE84}"/>
                </a:ext>
              </a:extLst>
            </p:cNvPr>
            <p:cNvCxnSpPr/>
            <p:nvPr/>
          </p:nvCxnSpPr>
          <p:spPr>
            <a:xfrm flipH="1">
              <a:off x="731815" y="2791325"/>
              <a:ext cx="3600000" cy="0"/>
            </a:xfrm>
            <a:prstGeom prst="line">
              <a:avLst/>
            </a:prstGeom>
            <a:noFill/>
            <a:ln w="9525" cap="flat" cmpd="sng" algn="ctr">
              <a:solidFill>
                <a:srgbClr val="5DBFCF"/>
              </a:solidFill>
              <a:prstDash val="solid"/>
            </a:ln>
            <a:effectLst/>
          </p:spPr>
        </p:cxnSp>
        <p:pic>
          <p:nvPicPr>
            <p:cNvPr id="59" name="Google Shape;11;p3">
              <a:extLst>
                <a:ext uri="{FF2B5EF4-FFF2-40B4-BE49-F238E27FC236}">
                  <a16:creationId xmlns:a16="http://schemas.microsoft.com/office/drawing/2014/main" id="{F65C8AF5-9AF5-40B1-A132-40F929DEEC27}"/>
                </a:ext>
              </a:extLst>
            </p:cNvPr>
            <p:cNvPicPr preferRelativeResize="0"/>
            <p:nvPr/>
          </p:nvPicPr>
          <p:blipFill>
            <a:blip r:embed="rId3">
              <a:alphaModFix/>
            </a:blip>
            <a:stretch>
              <a:fillRect/>
            </a:stretch>
          </p:blipFill>
          <p:spPr>
            <a:xfrm>
              <a:off x="374304" y="2311560"/>
              <a:ext cx="573109" cy="542438"/>
            </a:xfrm>
            <a:prstGeom prst="rect">
              <a:avLst/>
            </a:prstGeom>
            <a:noFill/>
            <a:ln>
              <a:noFill/>
            </a:ln>
          </p:spPr>
        </p:pic>
      </p:grpSp>
      <p:sp>
        <p:nvSpPr>
          <p:cNvPr id="57" name="Rectangle 56">
            <a:extLst>
              <a:ext uri="{FF2B5EF4-FFF2-40B4-BE49-F238E27FC236}">
                <a16:creationId xmlns:a16="http://schemas.microsoft.com/office/drawing/2014/main" id="{3C6FC3B3-AABD-435B-9A10-7C602D5D7049}"/>
              </a:ext>
            </a:extLst>
          </p:cNvPr>
          <p:cNvSpPr/>
          <p:nvPr/>
        </p:nvSpPr>
        <p:spPr>
          <a:xfrm>
            <a:off x="180030" y="932092"/>
            <a:ext cx="8527024" cy="1012144"/>
          </a:xfrm>
          <a:prstGeom prst="rect">
            <a:avLst/>
          </a:prstGeom>
          <a:solidFill>
            <a:srgbClr val="E6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fr-FR" dirty="0">
                <a:solidFill>
                  <a:schemeClr val="tx1"/>
                </a:solidFill>
                <a:latin typeface="Roboto" panose="020B0604020202020204" charset="0"/>
                <a:ea typeface="Roboto" panose="020B0604020202020204" charset="0"/>
              </a:rPr>
              <a:t>Données </a:t>
            </a:r>
            <a:r>
              <a:rPr lang="fr-FR" b="1" dirty="0">
                <a:solidFill>
                  <a:schemeClr val="tx1"/>
                </a:solidFill>
                <a:latin typeface="Roboto" panose="020B0604020202020204" charset="0"/>
                <a:ea typeface="Roboto" panose="020B0604020202020204" charset="0"/>
              </a:rPr>
              <a:t>non personnelles </a:t>
            </a:r>
            <a:r>
              <a:rPr lang="fr-FR" dirty="0">
                <a:solidFill>
                  <a:schemeClr val="tx1"/>
                </a:solidFill>
                <a:latin typeface="Roboto" panose="020B0604020202020204" charset="0"/>
                <a:ea typeface="Roboto" panose="020B0604020202020204" charset="0"/>
              </a:rPr>
              <a:t>et </a:t>
            </a:r>
            <a:r>
              <a:rPr lang="fr-FR" b="1" dirty="0">
                <a:solidFill>
                  <a:schemeClr val="tx1"/>
                </a:solidFill>
                <a:latin typeface="Roboto" panose="020B0604020202020204" charset="0"/>
                <a:ea typeface="Roboto" panose="020B0604020202020204" charset="0"/>
              </a:rPr>
              <a:t>agrégées</a:t>
            </a:r>
          </a:p>
          <a:p>
            <a:pPr marL="285750" indent="-285750">
              <a:buFont typeface="Wingdings" panose="05000000000000000000" pitchFamily="2" charset="2"/>
              <a:buChar char="Ø"/>
            </a:pPr>
            <a:r>
              <a:rPr lang="fr-FR" dirty="0">
                <a:solidFill>
                  <a:schemeClr val="tx1"/>
                </a:solidFill>
                <a:latin typeface="Roboto" panose="020B0604020202020204" charset="0"/>
                <a:ea typeface="Roboto" panose="020B0604020202020204" charset="0"/>
              </a:rPr>
              <a:t>Stockage sécurisé (données de santé au sein du </a:t>
            </a:r>
            <a:r>
              <a:rPr lang="fr-FR" dirty="0" err="1">
                <a:solidFill>
                  <a:schemeClr val="tx1"/>
                </a:solidFill>
                <a:latin typeface="Roboto" panose="020B0604020202020204" charset="0"/>
                <a:ea typeface="Roboto" panose="020B0604020202020204" charset="0"/>
              </a:rPr>
              <a:t>Health</a:t>
            </a:r>
            <a:r>
              <a:rPr lang="fr-FR" dirty="0">
                <a:solidFill>
                  <a:schemeClr val="tx1"/>
                </a:solidFill>
                <a:latin typeface="Roboto" panose="020B0604020202020204" charset="0"/>
                <a:ea typeface="Roboto" panose="020B0604020202020204" charset="0"/>
              </a:rPr>
              <a:t> Data Hub)</a:t>
            </a:r>
          </a:p>
          <a:p>
            <a:pPr marL="285750" indent="-285750">
              <a:buFont typeface="Wingdings" panose="05000000000000000000" pitchFamily="2" charset="2"/>
              <a:buChar char="Ø"/>
            </a:pPr>
            <a:r>
              <a:rPr lang="fr-FR" dirty="0">
                <a:solidFill>
                  <a:schemeClr val="tx1"/>
                </a:solidFill>
                <a:latin typeface="Roboto" panose="020B0604020202020204" charset="0"/>
                <a:ea typeface="Roboto" panose="020B0604020202020204" charset="0"/>
              </a:rPr>
              <a:t>Demandes à la </a:t>
            </a:r>
            <a:r>
              <a:rPr lang="fr-FR" b="1" dirty="0">
                <a:solidFill>
                  <a:schemeClr val="tx1"/>
                </a:solidFill>
                <a:latin typeface="Roboto" panose="020B0604020202020204" charset="0"/>
                <a:ea typeface="Roboto" panose="020B0604020202020204" charset="0"/>
              </a:rPr>
              <a:t>CNIL </a:t>
            </a:r>
            <a:r>
              <a:rPr lang="fr-FR" dirty="0">
                <a:solidFill>
                  <a:schemeClr val="tx1"/>
                </a:solidFill>
                <a:latin typeface="Roboto" panose="020B0604020202020204" charset="0"/>
                <a:ea typeface="Roboto" panose="020B0604020202020204" charset="0"/>
              </a:rPr>
              <a:t>conformément à la réglementation</a:t>
            </a:r>
          </a:p>
        </p:txBody>
      </p:sp>
      <p:pic>
        <p:nvPicPr>
          <p:cNvPr id="66" name="Graphique 65" descr="Badge Tick1">
            <a:extLst>
              <a:ext uri="{FF2B5EF4-FFF2-40B4-BE49-F238E27FC236}">
                <a16:creationId xmlns:a16="http://schemas.microsoft.com/office/drawing/2014/main" id="{87CB5CAE-2702-4084-B7D8-996E3D5BEB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4727" y="2217448"/>
            <a:ext cx="218900" cy="218900"/>
          </a:xfrm>
          <a:prstGeom prst="rect">
            <a:avLst/>
          </a:prstGeom>
        </p:spPr>
      </p:pic>
      <p:sp>
        <p:nvSpPr>
          <p:cNvPr id="33" name="ZoneTexte 32">
            <a:extLst>
              <a:ext uri="{FF2B5EF4-FFF2-40B4-BE49-F238E27FC236}">
                <a16:creationId xmlns:a16="http://schemas.microsoft.com/office/drawing/2014/main" id="{94DC7DC5-6669-4EC0-8027-65C98DFEAB8B}"/>
              </a:ext>
            </a:extLst>
          </p:cNvPr>
          <p:cNvSpPr txBox="1"/>
          <p:nvPr/>
        </p:nvSpPr>
        <p:spPr>
          <a:xfrm>
            <a:off x="5298588" y="2530111"/>
            <a:ext cx="3865202" cy="246221"/>
          </a:xfrm>
          <a:prstGeom prst="rect">
            <a:avLst/>
          </a:prstGeom>
          <a:noFill/>
        </p:spPr>
        <p:txBody>
          <a:bodyPr wrap="square" rtlCol="0">
            <a:spAutoFit/>
          </a:bodyPr>
          <a:lstStyle/>
          <a:p>
            <a:r>
              <a:rPr lang="fr-FR" sz="1000" dirty="0">
                <a:solidFill>
                  <a:schemeClr val="tx1"/>
                </a:solidFill>
                <a:latin typeface="Roboto" panose="020B0604020202020204" charset="0"/>
                <a:ea typeface="Roboto" panose="020B0604020202020204" charset="0"/>
              </a:rPr>
              <a:t>Maladiecoronavirus.fr /</a:t>
            </a:r>
            <a:r>
              <a:rPr lang="fr-FR" sz="1000" dirty="0" err="1">
                <a:solidFill>
                  <a:schemeClr val="tx1"/>
                </a:solidFill>
                <a:latin typeface="Roboto" panose="020B0604020202020204" charset="0"/>
                <a:ea typeface="Roboto" panose="020B0604020202020204" charset="0"/>
              </a:rPr>
              <a:t>AlloCovid</a:t>
            </a:r>
            <a:endParaRPr lang="fr-FR" sz="1000" dirty="0">
              <a:solidFill>
                <a:schemeClr val="tx1"/>
              </a:solidFill>
              <a:latin typeface="Roboto" panose="020B0604020202020204" charset="0"/>
              <a:ea typeface="Roboto" panose="020B0604020202020204" charset="0"/>
            </a:endParaRPr>
          </a:p>
        </p:txBody>
      </p:sp>
      <p:sp>
        <p:nvSpPr>
          <p:cNvPr id="70" name="ZoneTexte 69">
            <a:extLst>
              <a:ext uri="{FF2B5EF4-FFF2-40B4-BE49-F238E27FC236}">
                <a16:creationId xmlns:a16="http://schemas.microsoft.com/office/drawing/2014/main" id="{C7E5AE30-E186-45C4-A033-1F6D40A7FE3B}"/>
              </a:ext>
            </a:extLst>
          </p:cNvPr>
          <p:cNvSpPr txBox="1"/>
          <p:nvPr/>
        </p:nvSpPr>
        <p:spPr>
          <a:xfrm>
            <a:off x="821476" y="3412058"/>
            <a:ext cx="3865202" cy="246221"/>
          </a:xfrm>
          <a:prstGeom prst="rect">
            <a:avLst/>
          </a:prstGeom>
          <a:noFill/>
        </p:spPr>
        <p:txBody>
          <a:bodyPr wrap="square" rtlCol="0">
            <a:spAutoFit/>
          </a:bodyPr>
          <a:lstStyle/>
          <a:p>
            <a:r>
              <a:rPr lang="fr-FR" sz="1000" dirty="0">
                <a:solidFill>
                  <a:schemeClr val="tx1"/>
                </a:solidFill>
                <a:latin typeface="Roboto" panose="020B0604020202020204" charset="0"/>
                <a:ea typeface="Roboto" panose="020B0604020202020204" charset="0"/>
              </a:rPr>
              <a:t>Créations et fermetures d’entreprises, télétravail</a:t>
            </a:r>
          </a:p>
        </p:txBody>
      </p:sp>
      <p:sp>
        <p:nvSpPr>
          <p:cNvPr id="71" name="ZoneTexte 70">
            <a:extLst>
              <a:ext uri="{FF2B5EF4-FFF2-40B4-BE49-F238E27FC236}">
                <a16:creationId xmlns:a16="http://schemas.microsoft.com/office/drawing/2014/main" id="{DB0E8101-1A95-4156-B769-CE88FED65632}"/>
              </a:ext>
            </a:extLst>
          </p:cNvPr>
          <p:cNvSpPr txBox="1"/>
          <p:nvPr/>
        </p:nvSpPr>
        <p:spPr>
          <a:xfrm>
            <a:off x="5298588" y="4387138"/>
            <a:ext cx="3865202" cy="246221"/>
          </a:xfrm>
          <a:prstGeom prst="rect">
            <a:avLst/>
          </a:prstGeom>
          <a:noFill/>
        </p:spPr>
        <p:txBody>
          <a:bodyPr wrap="square" rtlCol="0">
            <a:spAutoFit/>
          </a:bodyPr>
          <a:lstStyle/>
          <a:p>
            <a:r>
              <a:rPr lang="fr-FR" sz="1000" dirty="0">
                <a:solidFill>
                  <a:schemeClr val="tx1"/>
                </a:solidFill>
                <a:latin typeface="Roboto" panose="020B0604020202020204" charset="0"/>
                <a:ea typeface="Roboto" panose="020B0604020202020204" charset="0"/>
              </a:rPr>
              <a:t>Google / Keolis / </a:t>
            </a:r>
            <a:r>
              <a:rPr lang="fr-FR" sz="1000" dirty="0" err="1">
                <a:solidFill>
                  <a:schemeClr val="tx1"/>
                </a:solidFill>
                <a:latin typeface="Roboto" panose="020B0604020202020204" charset="0"/>
                <a:ea typeface="Roboto" panose="020B0604020202020204" charset="0"/>
              </a:rPr>
              <a:t>Kisio</a:t>
            </a:r>
            <a:r>
              <a:rPr lang="fr-FR" sz="1000" dirty="0">
                <a:solidFill>
                  <a:schemeClr val="tx1"/>
                </a:solidFill>
                <a:latin typeface="Roboto" panose="020B0604020202020204" charset="0"/>
                <a:ea typeface="Roboto" panose="020B0604020202020204" charset="0"/>
              </a:rPr>
              <a:t> / SNCF</a:t>
            </a:r>
          </a:p>
        </p:txBody>
      </p:sp>
      <p:sp>
        <p:nvSpPr>
          <p:cNvPr id="74" name="ZoneTexte 73">
            <a:extLst>
              <a:ext uri="{FF2B5EF4-FFF2-40B4-BE49-F238E27FC236}">
                <a16:creationId xmlns:a16="http://schemas.microsoft.com/office/drawing/2014/main" id="{FC3A8939-76DC-4AD2-94EB-1D8B792B422A}"/>
              </a:ext>
            </a:extLst>
          </p:cNvPr>
          <p:cNvSpPr txBox="1"/>
          <p:nvPr/>
        </p:nvSpPr>
        <p:spPr>
          <a:xfrm>
            <a:off x="5298588" y="3422549"/>
            <a:ext cx="3865202" cy="246221"/>
          </a:xfrm>
          <a:prstGeom prst="rect">
            <a:avLst/>
          </a:prstGeom>
          <a:noFill/>
        </p:spPr>
        <p:txBody>
          <a:bodyPr wrap="square" rtlCol="0">
            <a:spAutoFit/>
          </a:bodyPr>
          <a:lstStyle/>
          <a:p>
            <a:r>
              <a:rPr lang="fr-FR" altLang="en-US" sz="1000" dirty="0">
                <a:solidFill>
                  <a:schemeClr val="tx1"/>
                </a:solidFill>
                <a:latin typeface="Roboto" panose="020B0604020202020204" charset="0"/>
                <a:ea typeface="Roboto" panose="020B0604020202020204" charset="0"/>
              </a:rPr>
              <a:t>Banques et fintech, Cercle de l’épargne</a:t>
            </a:r>
            <a:endParaRPr lang="fr-FR" sz="1000" dirty="0">
              <a:solidFill>
                <a:schemeClr val="tx1"/>
              </a:solidFill>
              <a:latin typeface="Roboto" panose="020B0604020202020204" charset="0"/>
              <a:ea typeface="Roboto" panose="020B0604020202020204" charset="0"/>
            </a:endParaRPr>
          </a:p>
        </p:txBody>
      </p:sp>
      <p:sp>
        <p:nvSpPr>
          <p:cNvPr id="77" name="ZoneTexte 76">
            <a:extLst>
              <a:ext uri="{FF2B5EF4-FFF2-40B4-BE49-F238E27FC236}">
                <a16:creationId xmlns:a16="http://schemas.microsoft.com/office/drawing/2014/main" id="{B2282565-7F8A-44AB-AB76-F831CA265D4D}"/>
              </a:ext>
            </a:extLst>
          </p:cNvPr>
          <p:cNvSpPr txBox="1"/>
          <p:nvPr/>
        </p:nvSpPr>
        <p:spPr>
          <a:xfrm>
            <a:off x="821476" y="4364844"/>
            <a:ext cx="3865202" cy="246221"/>
          </a:xfrm>
          <a:prstGeom prst="rect">
            <a:avLst/>
          </a:prstGeom>
          <a:noFill/>
        </p:spPr>
        <p:txBody>
          <a:bodyPr wrap="square" rtlCol="0">
            <a:spAutoFit/>
          </a:bodyPr>
          <a:lstStyle/>
          <a:p>
            <a:r>
              <a:rPr lang="fr-FR" sz="1000" dirty="0" err="1">
                <a:solidFill>
                  <a:schemeClr val="tx1"/>
                </a:solidFill>
                <a:latin typeface="Roboto" panose="020B0604020202020204" charset="0"/>
                <a:ea typeface="Roboto" panose="020B0604020202020204" charset="0"/>
              </a:rPr>
              <a:t>HelloCare</a:t>
            </a:r>
            <a:r>
              <a:rPr lang="fr-FR" sz="1000" dirty="0">
                <a:solidFill>
                  <a:schemeClr val="tx1"/>
                </a:solidFill>
                <a:latin typeface="Roboto" panose="020B0604020202020204" charset="0"/>
                <a:ea typeface="Roboto" panose="020B0604020202020204" charset="0"/>
              </a:rPr>
              <a:t>, </a:t>
            </a:r>
            <a:r>
              <a:rPr lang="fr-FR" sz="1000" dirty="0" err="1">
                <a:solidFill>
                  <a:schemeClr val="tx1"/>
                </a:solidFill>
                <a:latin typeface="Roboto" panose="020B0604020202020204" charset="0"/>
                <a:ea typeface="Roboto" panose="020B0604020202020204" charset="0"/>
              </a:rPr>
              <a:t>OpinionWay</a:t>
            </a:r>
            <a:r>
              <a:rPr lang="fr-FR" sz="1000" dirty="0">
                <a:solidFill>
                  <a:schemeClr val="tx1"/>
                </a:solidFill>
                <a:latin typeface="Roboto" panose="020B0604020202020204" charset="0"/>
                <a:ea typeface="Roboto" panose="020B0604020202020204" charset="0"/>
              </a:rPr>
              <a:t> </a:t>
            </a:r>
          </a:p>
        </p:txBody>
      </p:sp>
      <p:sp>
        <p:nvSpPr>
          <p:cNvPr id="78" name="ZoneTexte 77">
            <a:extLst>
              <a:ext uri="{FF2B5EF4-FFF2-40B4-BE49-F238E27FC236}">
                <a16:creationId xmlns:a16="http://schemas.microsoft.com/office/drawing/2014/main" id="{ED1E423C-7647-4004-B509-8082A11E25D6}"/>
              </a:ext>
            </a:extLst>
          </p:cNvPr>
          <p:cNvSpPr txBox="1"/>
          <p:nvPr/>
        </p:nvSpPr>
        <p:spPr>
          <a:xfrm>
            <a:off x="842363" y="2529140"/>
            <a:ext cx="3865202" cy="246221"/>
          </a:xfrm>
          <a:prstGeom prst="rect">
            <a:avLst/>
          </a:prstGeom>
          <a:noFill/>
        </p:spPr>
        <p:txBody>
          <a:bodyPr wrap="square" rtlCol="0">
            <a:spAutoFit/>
          </a:bodyPr>
          <a:lstStyle/>
          <a:p>
            <a:r>
              <a:rPr lang="fr-FR" sz="1000">
                <a:solidFill>
                  <a:schemeClr val="tx1"/>
                </a:solidFill>
                <a:latin typeface="Roboto" panose="020B0604020202020204" charset="0"/>
                <a:ea typeface="Roboto" panose="020B0604020202020204" charset="0"/>
              </a:rPr>
              <a:t>INSEE / SAE / DREES</a:t>
            </a:r>
          </a:p>
        </p:txBody>
      </p:sp>
    </p:spTree>
    <p:extLst>
      <p:ext uri="{BB962C8B-B14F-4D97-AF65-F5344CB8AC3E}">
        <p14:creationId xmlns:p14="http://schemas.microsoft.com/office/powerpoint/2010/main" val="411745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 name="Image 8">
            <a:extLst>
              <a:ext uri="{FF2B5EF4-FFF2-40B4-BE49-F238E27FC236}">
                <a16:creationId xmlns:a16="http://schemas.microsoft.com/office/drawing/2014/main" id="{C7E2D84E-9677-4C8A-9F3F-512872436A90}"/>
              </a:ext>
            </a:extLst>
          </p:cNvPr>
          <p:cNvPicPr>
            <a:picLocks noChangeAspect="1"/>
          </p:cNvPicPr>
          <p:nvPr/>
        </p:nvPicPr>
        <p:blipFill>
          <a:blip r:embed="rId3"/>
          <a:stretch>
            <a:fillRect/>
          </a:stretch>
        </p:blipFill>
        <p:spPr>
          <a:xfrm>
            <a:off x="2184400" y="1422400"/>
            <a:ext cx="1342617" cy="1342617"/>
          </a:xfrm>
          <a:prstGeom prst="rect">
            <a:avLst/>
          </a:prstGeom>
        </p:spPr>
      </p:pic>
      <p:sp>
        <p:nvSpPr>
          <p:cNvPr id="12" name="Google Shape;89;p20">
            <a:extLst>
              <a:ext uri="{FF2B5EF4-FFF2-40B4-BE49-F238E27FC236}">
                <a16:creationId xmlns:a16="http://schemas.microsoft.com/office/drawing/2014/main" id="{EF8AA12A-A5AE-40EA-93D2-4C429E1568CF}"/>
              </a:ext>
            </a:extLst>
          </p:cNvPr>
          <p:cNvSpPr txBox="1"/>
          <p:nvPr/>
        </p:nvSpPr>
        <p:spPr>
          <a:xfrm>
            <a:off x="4333463" y="1593682"/>
            <a:ext cx="4564041" cy="1651335"/>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dirty="0">
                <a:latin typeface="Roboto" panose="020B0604020202020204" charset="0"/>
                <a:ea typeface="Roboto" panose="020B0604020202020204" charset="0"/>
              </a:rPr>
              <a:t>Partager des</a:t>
            </a:r>
            <a:r>
              <a:rPr kumimoji="0" lang="fr-FR" b="0" i="0" u="none" strike="noStrike" kern="0" cap="none" spc="0" normalizeH="0" baseline="0" noProof="0" dirty="0">
                <a:ln>
                  <a:noFill/>
                </a:ln>
                <a:solidFill>
                  <a:srgbClr val="00B7FF"/>
                </a:solidFill>
                <a:effectLst/>
                <a:uLnTx/>
                <a:uFillTx/>
                <a:latin typeface="Roboto" panose="020B0604020202020204" charset="0"/>
                <a:ea typeface="Roboto" panose="020B0604020202020204" charset="0"/>
                <a:cs typeface="Arial"/>
                <a:sym typeface="Arial"/>
              </a:rPr>
              <a:t> Données</a:t>
            </a:r>
            <a:r>
              <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rPr>
              <a:t> </a:t>
            </a:r>
            <a:r>
              <a:rPr lang="fr-FR" dirty="0">
                <a:latin typeface="Roboto" panose="020B0604020202020204" charset="0"/>
                <a:ea typeface="Roboto" panose="020B0604020202020204" charset="0"/>
              </a:rPr>
              <a:t>agrégées </a:t>
            </a:r>
            <a:r>
              <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rPr>
              <a:t>pertinentes pour améliorer nos modèles économiques, sanitaires ou sociaux</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endParaRPr>
          </a:p>
        </p:txBody>
      </p:sp>
      <p:sp>
        <p:nvSpPr>
          <p:cNvPr id="89" name="Google Shape;89;p20"/>
          <p:cNvSpPr txBox="1"/>
          <p:nvPr/>
        </p:nvSpPr>
        <p:spPr>
          <a:xfrm>
            <a:off x="300679" y="153155"/>
            <a:ext cx="8847442" cy="573679"/>
          </a:xfrm>
          <a:prstGeom prst="rect">
            <a:avLst/>
          </a:prstGeom>
          <a:noFill/>
          <a:ln>
            <a:noFill/>
          </a:ln>
        </p:spPr>
        <p:txBody>
          <a:bodyPr spcFirstLastPara="1" wrap="square" lIns="91425" tIns="91425" rIns="91425" bIns="91425" anchor="t" anchorCtr="0">
            <a:noAutofit/>
          </a:bodyPr>
          <a:lstStyle/>
          <a:p>
            <a:pPr lvl="0"/>
            <a:r>
              <a:rPr lang="fr-FR" sz="2400" b="1" dirty="0">
                <a:latin typeface="Roboto" panose="020B0604020202020204" charset="0"/>
                <a:ea typeface="Roboto" panose="020B0604020202020204" charset="0"/>
              </a:rPr>
              <a:t>Cas 7: Prédiction de l’impact de politiques de déconfinement – N’hésitez pas à :</a:t>
            </a:r>
          </a:p>
        </p:txBody>
      </p:sp>
      <p:pic>
        <p:nvPicPr>
          <p:cNvPr id="3" name="Google Shape;33;p10">
            <a:extLst>
              <a:ext uri="{FF2B5EF4-FFF2-40B4-BE49-F238E27FC236}">
                <a16:creationId xmlns:a16="http://schemas.microsoft.com/office/drawing/2014/main" id="{6DA30296-7A45-425E-B46E-8A3457A983AF}"/>
              </a:ext>
            </a:extLst>
          </p:cNvPr>
          <p:cNvPicPr preferRelativeResize="0"/>
          <p:nvPr/>
        </p:nvPicPr>
        <p:blipFill>
          <a:blip r:embed="rId4">
            <a:alphaModFix/>
          </a:blip>
          <a:stretch>
            <a:fillRect/>
          </a:stretch>
        </p:blipFill>
        <p:spPr>
          <a:xfrm>
            <a:off x="-3100711" y="671659"/>
            <a:ext cx="4206501" cy="4057356"/>
          </a:xfrm>
          <a:prstGeom prst="rect">
            <a:avLst/>
          </a:prstGeom>
          <a:noFill/>
          <a:ln>
            <a:noFill/>
          </a:ln>
        </p:spPr>
      </p:pic>
      <p:cxnSp>
        <p:nvCxnSpPr>
          <p:cNvPr id="34" name="Connecteur droit 33">
            <a:extLst>
              <a:ext uri="{FF2B5EF4-FFF2-40B4-BE49-F238E27FC236}">
                <a16:creationId xmlns:a16="http://schemas.microsoft.com/office/drawing/2014/main" id="{CC5DB962-9AD7-4B1C-9143-D7F8024A721E}"/>
              </a:ext>
            </a:extLst>
          </p:cNvPr>
          <p:cNvCxnSpPr>
            <a:cxnSpLocks/>
          </p:cNvCxnSpPr>
          <p:nvPr/>
        </p:nvCxnSpPr>
        <p:spPr>
          <a:xfrm>
            <a:off x="1483186" y="1152443"/>
            <a:ext cx="0" cy="3050847"/>
          </a:xfrm>
          <a:prstGeom prst="line">
            <a:avLst/>
          </a:prstGeom>
          <a:ln w="12700">
            <a:solidFill>
              <a:srgbClr val="00B7FF"/>
            </a:solidFill>
          </a:ln>
        </p:spPr>
        <p:style>
          <a:lnRef idx="1">
            <a:schemeClr val="accent1"/>
          </a:lnRef>
          <a:fillRef idx="0">
            <a:schemeClr val="accent1"/>
          </a:fillRef>
          <a:effectRef idx="0">
            <a:schemeClr val="accent1"/>
          </a:effectRef>
          <a:fontRef idx="minor">
            <a:schemeClr val="tx1"/>
          </a:fontRef>
        </p:style>
      </p:cxnSp>
      <p:sp>
        <p:nvSpPr>
          <p:cNvPr id="32" name="Google Shape;89;p20">
            <a:extLst>
              <a:ext uri="{FF2B5EF4-FFF2-40B4-BE49-F238E27FC236}">
                <a16:creationId xmlns:a16="http://schemas.microsoft.com/office/drawing/2014/main" id="{C569F33C-3931-42C4-AE83-CF92525C5E33}"/>
              </a:ext>
            </a:extLst>
          </p:cNvPr>
          <p:cNvSpPr txBox="1"/>
          <p:nvPr/>
        </p:nvSpPr>
        <p:spPr>
          <a:xfrm>
            <a:off x="4333464" y="3141678"/>
            <a:ext cx="4746926" cy="1651335"/>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fr-FR" dirty="0">
                <a:latin typeface="Roboto" panose="020B0604020202020204" charset="0"/>
                <a:ea typeface="Roboto" panose="020B0604020202020204" charset="0"/>
              </a:rPr>
              <a:t>Communiquer auprès des </a:t>
            </a:r>
            <a:r>
              <a:rPr lang="fr-FR" dirty="0">
                <a:solidFill>
                  <a:srgbClr val="00B7FF"/>
                </a:solidFill>
                <a:latin typeface="Roboto" panose="020B0604020202020204" charset="0"/>
                <a:ea typeface="Roboto" panose="020B0604020202020204" charset="0"/>
              </a:rPr>
              <a:t>Institutions </a:t>
            </a:r>
            <a:r>
              <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rPr>
              <a:t>qui souhaiteraient être accompagnés dans la gestion de crise liée au COVID-19</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fr-FR" b="0" i="0" u="none" strike="noStrike" kern="0" cap="none" spc="0" normalizeH="0" baseline="0" noProof="0" dirty="0">
              <a:ln>
                <a:noFill/>
              </a:ln>
              <a:solidFill>
                <a:srgbClr val="000000"/>
              </a:solidFill>
              <a:effectLst/>
              <a:uLnTx/>
              <a:uFillTx/>
              <a:latin typeface="Roboto" panose="020B0604020202020204" charset="0"/>
              <a:ea typeface="Roboto" panose="020B0604020202020204" charset="0"/>
              <a:cs typeface="Arial"/>
              <a:sym typeface="Arial"/>
            </a:endParaRPr>
          </a:p>
        </p:txBody>
      </p:sp>
      <p:sp>
        <p:nvSpPr>
          <p:cNvPr id="5" name="AutoShape 4">
            <a:extLst>
              <a:ext uri="{FF2B5EF4-FFF2-40B4-BE49-F238E27FC236}">
                <a16:creationId xmlns:a16="http://schemas.microsoft.com/office/drawing/2014/main" id="{C070E8B0-73E0-40BF-A95C-3E86705080A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ZoneTexte 10">
            <a:extLst>
              <a:ext uri="{FF2B5EF4-FFF2-40B4-BE49-F238E27FC236}">
                <a16:creationId xmlns:a16="http://schemas.microsoft.com/office/drawing/2014/main" id="{29C26BC4-5BA8-433C-A67F-F80C3BBB8244}"/>
              </a:ext>
            </a:extLst>
          </p:cNvPr>
          <p:cNvSpPr txBox="1"/>
          <p:nvPr/>
        </p:nvSpPr>
        <p:spPr>
          <a:xfrm>
            <a:off x="3912042" y="4495656"/>
            <a:ext cx="3371353" cy="584775"/>
          </a:xfrm>
          <a:prstGeom prst="rect">
            <a:avLst/>
          </a:prstGeom>
          <a:noFill/>
        </p:spPr>
        <p:txBody>
          <a:bodyPr wrap="square" rtlCol="0">
            <a:spAutoFit/>
          </a:bodyPr>
          <a:lstStyle/>
          <a:p>
            <a:r>
              <a:rPr lang="fr-FR" sz="3200" dirty="0">
                <a:latin typeface="Tiempos Headline Black" panose="02020A03060303060403" pitchFamily="18" charset="0"/>
              </a:rPr>
              <a:t>Merci!</a:t>
            </a:r>
            <a:endParaRPr lang="en-US" sz="3200" dirty="0">
              <a:latin typeface="Tiempos Headline Black" panose="02020A03060303060403" pitchFamily="18" charset="0"/>
            </a:endParaRPr>
          </a:p>
        </p:txBody>
      </p:sp>
      <p:pic>
        <p:nvPicPr>
          <p:cNvPr id="7" name="Image 6" descr="Une image contenant dessin&#10;&#10;Description générée automatiquement">
            <a:extLst>
              <a:ext uri="{FF2B5EF4-FFF2-40B4-BE49-F238E27FC236}">
                <a16:creationId xmlns:a16="http://schemas.microsoft.com/office/drawing/2014/main" id="{44504278-9FBD-4EB3-96FC-9A651F7636BD}"/>
              </a:ext>
            </a:extLst>
          </p:cNvPr>
          <p:cNvPicPr>
            <a:picLocks noChangeAspect="1"/>
          </p:cNvPicPr>
          <p:nvPr/>
        </p:nvPicPr>
        <p:blipFill>
          <a:blip r:embed="rId5"/>
          <a:stretch>
            <a:fillRect/>
          </a:stretch>
        </p:blipFill>
        <p:spPr>
          <a:xfrm>
            <a:off x="2184400" y="3022600"/>
            <a:ext cx="1342616" cy="1342616"/>
          </a:xfrm>
          <a:prstGeom prst="rect">
            <a:avLst/>
          </a:prstGeom>
          <a:solidFill>
            <a:schemeClr val="bg1"/>
          </a:solidFill>
          <a:ln>
            <a:noFill/>
          </a:ln>
        </p:spPr>
      </p:pic>
    </p:spTree>
    <p:extLst>
      <p:ext uri="{BB962C8B-B14F-4D97-AF65-F5344CB8AC3E}">
        <p14:creationId xmlns:p14="http://schemas.microsoft.com/office/powerpoint/2010/main" val="17701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1DFEB7F-8846-4DC4-9DA3-5403F99A1CDD}"/>
              </a:ext>
            </a:extLst>
          </p:cNvPr>
          <p:cNvPicPr>
            <a:picLocks noChangeAspect="1"/>
          </p:cNvPicPr>
          <p:nvPr/>
        </p:nvPicPr>
        <p:blipFill>
          <a:blip r:embed="rId2"/>
          <a:stretch>
            <a:fillRect/>
          </a:stretch>
        </p:blipFill>
        <p:spPr>
          <a:xfrm>
            <a:off x="777887" y="1900631"/>
            <a:ext cx="900632" cy="854277"/>
          </a:xfrm>
          <a:prstGeom prst="rect">
            <a:avLst/>
          </a:prstGeom>
        </p:spPr>
      </p:pic>
      <p:sp>
        <p:nvSpPr>
          <p:cNvPr id="3" name="ZoneTexte 2">
            <a:extLst>
              <a:ext uri="{FF2B5EF4-FFF2-40B4-BE49-F238E27FC236}">
                <a16:creationId xmlns:a16="http://schemas.microsoft.com/office/drawing/2014/main" id="{0611E7CB-969A-4291-8317-B008849FA09B}"/>
              </a:ext>
            </a:extLst>
          </p:cNvPr>
          <p:cNvSpPr txBox="1"/>
          <p:nvPr/>
        </p:nvSpPr>
        <p:spPr>
          <a:xfrm>
            <a:off x="1610503" y="617640"/>
            <a:ext cx="3695242" cy="830997"/>
          </a:xfrm>
          <a:prstGeom prst="rect">
            <a:avLst/>
          </a:prstGeom>
          <a:noFill/>
        </p:spPr>
        <p:txBody>
          <a:bodyPr wrap="none" rtlCol="0">
            <a:spAutoFit/>
          </a:bodyPr>
          <a:lstStyle/>
          <a:p>
            <a:r>
              <a:rPr lang="en-US" sz="4800" b="1" dirty="0">
                <a:solidFill>
                  <a:srgbClr val="0D4CD6"/>
                </a:solidFill>
                <a:latin typeface="Roboto" panose="020B0604020202020204" charset="0"/>
                <a:ea typeface="Roboto" panose="020B0604020202020204" charset="0"/>
              </a:rPr>
              <a:t>py</a:t>
            </a:r>
            <a:r>
              <a:rPr lang="en-US" sz="4800" b="1" dirty="0">
                <a:latin typeface="Roboto" panose="020B0604020202020204" charset="0"/>
                <a:ea typeface="Roboto" panose="020B0604020202020204" charset="0"/>
              </a:rPr>
              <a:t>epidemics</a:t>
            </a:r>
          </a:p>
        </p:txBody>
      </p:sp>
      <p:pic>
        <p:nvPicPr>
          <p:cNvPr id="4" name="Image 3">
            <a:extLst>
              <a:ext uri="{FF2B5EF4-FFF2-40B4-BE49-F238E27FC236}">
                <a16:creationId xmlns:a16="http://schemas.microsoft.com/office/drawing/2014/main" id="{56D9D0BB-D064-4B1B-86E5-B02B0498438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7887" y="617640"/>
            <a:ext cx="887388" cy="876351"/>
          </a:xfrm>
          <a:prstGeom prst="rect">
            <a:avLst/>
          </a:prstGeom>
        </p:spPr>
      </p:pic>
      <p:sp>
        <p:nvSpPr>
          <p:cNvPr id="5" name="ZoneTexte 4">
            <a:extLst>
              <a:ext uri="{FF2B5EF4-FFF2-40B4-BE49-F238E27FC236}">
                <a16:creationId xmlns:a16="http://schemas.microsoft.com/office/drawing/2014/main" id="{8AE3271E-7A95-417D-96A0-F408873F338B}"/>
              </a:ext>
            </a:extLst>
          </p:cNvPr>
          <p:cNvSpPr txBox="1"/>
          <p:nvPr/>
        </p:nvSpPr>
        <p:spPr>
          <a:xfrm>
            <a:off x="1610503" y="1855277"/>
            <a:ext cx="3695242" cy="830997"/>
          </a:xfrm>
          <a:prstGeom prst="rect">
            <a:avLst/>
          </a:prstGeom>
          <a:noFill/>
        </p:spPr>
        <p:txBody>
          <a:bodyPr wrap="none" rtlCol="0">
            <a:spAutoFit/>
          </a:bodyPr>
          <a:lstStyle/>
          <a:p>
            <a:r>
              <a:rPr lang="en-US" sz="4800" b="1" dirty="0">
                <a:solidFill>
                  <a:srgbClr val="0D4CD6"/>
                </a:solidFill>
                <a:latin typeface="Roboto" panose="020B0604020202020204" charset="0"/>
                <a:ea typeface="Roboto" panose="020B0604020202020204" charset="0"/>
              </a:rPr>
              <a:t>py</a:t>
            </a:r>
            <a:r>
              <a:rPr lang="en-US" sz="4800" b="1" dirty="0">
                <a:latin typeface="Roboto" panose="020B0604020202020204" charset="0"/>
                <a:ea typeface="Roboto" panose="020B0604020202020204" charset="0"/>
              </a:rPr>
              <a:t>epidemics</a:t>
            </a:r>
          </a:p>
        </p:txBody>
      </p:sp>
      <p:pic>
        <p:nvPicPr>
          <p:cNvPr id="6" name="Image 5">
            <a:extLst>
              <a:ext uri="{FF2B5EF4-FFF2-40B4-BE49-F238E27FC236}">
                <a16:creationId xmlns:a16="http://schemas.microsoft.com/office/drawing/2014/main" id="{402D74EA-7A7B-4A5F-B039-A94A87C7A5D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472912" y="3162583"/>
            <a:ext cx="887388" cy="876351"/>
          </a:xfrm>
          <a:prstGeom prst="rect">
            <a:avLst/>
          </a:prstGeom>
        </p:spPr>
      </p:pic>
    </p:spTree>
    <p:extLst>
      <p:ext uri="{BB962C8B-B14F-4D97-AF65-F5344CB8AC3E}">
        <p14:creationId xmlns:p14="http://schemas.microsoft.com/office/powerpoint/2010/main" val="1641678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5712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2C7BB77F744046A0006DB123D9EA6D" ma:contentTypeVersion="12" ma:contentTypeDescription="Create a new document." ma:contentTypeScope="" ma:versionID="5711e1579d2b74d2a3e9ca93c7d92576">
  <xsd:schema xmlns:xsd="http://www.w3.org/2001/XMLSchema" xmlns:xs="http://www.w3.org/2001/XMLSchema" xmlns:p="http://schemas.microsoft.com/office/2006/metadata/properties" xmlns:ns3="0f9bc03e-b5cd-43f7-9c3f-bc18d4147ed6" xmlns:ns4="3b534a27-68ae-42c4-9ce0-6b9e51efb2eb" targetNamespace="http://schemas.microsoft.com/office/2006/metadata/properties" ma:root="true" ma:fieldsID="2b4c7d70912d479896e3011b03372e70" ns3:_="" ns4:_="">
    <xsd:import namespace="0f9bc03e-b5cd-43f7-9c3f-bc18d4147ed6"/>
    <xsd:import namespace="3b534a27-68ae-42c4-9ce0-6b9e51efb2e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bc03e-b5cd-43f7-9c3f-bc18d4147e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534a27-68ae-42c4-9ce0-6b9e51efb2e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6CD494-E6B9-4294-9815-A4C40A02D860}">
  <ds:schemaRefs>
    <ds:schemaRef ds:uri="0f9bc03e-b5cd-43f7-9c3f-bc18d4147ed6"/>
    <ds:schemaRef ds:uri="3b534a27-68ae-42c4-9ce0-6b9e51efb2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87E7E4-021E-4D01-A8E8-3C3165FF62D0}">
  <ds:schemaRefs>
    <ds:schemaRef ds:uri="http://schemas.microsoft.com/sharepoint/v3/contenttype/forms"/>
  </ds:schemaRefs>
</ds:datastoreItem>
</file>

<file path=customXml/itemProps3.xml><?xml version="1.0" encoding="utf-8"?>
<ds:datastoreItem xmlns:ds="http://schemas.openxmlformats.org/officeDocument/2006/customXml" ds:itemID="{F66541A8-643C-4193-A427-BCA1CBD12389}">
  <ds:schemaRefs>
    <ds:schemaRef ds:uri="http://schemas.microsoft.com/office/infopath/2007/PartnerControls"/>
    <ds:schemaRef ds:uri="http://purl.org/dc/terms/"/>
    <ds:schemaRef ds:uri="0f9bc03e-b5cd-43f7-9c3f-bc18d4147ed6"/>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3b534a27-68ae-42c4-9ce0-6b9e51efb2e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1753</Words>
  <Application>Microsoft Office PowerPoint</Application>
  <PresentationFormat>Affichage à l'écran (16:9)</PresentationFormat>
  <Paragraphs>243</Paragraphs>
  <Slides>28</Slides>
  <Notes>25</Notes>
  <HiddenSlides>19</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Roboto Light</vt:lpstr>
      <vt:lpstr>Metric Light</vt:lpstr>
      <vt:lpstr>Prompt Light</vt:lpstr>
      <vt:lpstr>Roboto</vt:lpstr>
      <vt:lpstr>Tiempos Headline Black</vt:lpstr>
      <vt:lpstr>Metric Bold</vt:lpstr>
      <vt:lpstr>Arial</vt:lpstr>
      <vt:lpstr>Wingdings</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Conseil Scientifique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Alexis ROUGE CARRASSAT</dc:creator>
  <cp:lastModifiedBy>Théo ALVES DA COSTA</cp:lastModifiedBy>
  <cp:revision>1</cp:revision>
  <dcterms:modified xsi:type="dcterms:W3CDTF">2020-05-20T12:45:05Z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0x010100DD2C7BB77F744046A0006DB123D9EA6D</vt:lpwstr>
  </property>
</Properties>
</file>